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574" r:id="rId3"/>
    <p:sldId id="336" r:id="rId4"/>
    <p:sldId id="304" r:id="rId5"/>
    <p:sldId id="415" r:id="rId6"/>
    <p:sldId id="444" r:id="rId7"/>
    <p:sldId id="575" r:id="rId8"/>
    <p:sldId id="389" r:id="rId9"/>
    <p:sldId id="392" r:id="rId10"/>
    <p:sldId id="578" r:id="rId11"/>
    <p:sldId id="557" r:id="rId12"/>
    <p:sldId id="397" r:id="rId13"/>
    <p:sldId id="409" r:id="rId14"/>
    <p:sldId id="396" r:id="rId15"/>
    <p:sldId id="400" r:id="rId16"/>
    <p:sldId id="558" r:id="rId17"/>
    <p:sldId id="559" r:id="rId18"/>
    <p:sldId id="560" r:id="rId19"/>
    <p:sldId id="576" r:id="rId20"/>
    <p:sldId id="331" r:id="rId21"/>
    <p:sldId id="430" r:id="rId22"/>
    <p:sldId id="431" r:id="rId23"/>
    <p:sldId id="319" r:id="rId24"/>
    <p:sldId id="407" r:id="rId25"/>
    <p:sldId id="408" r:id="rId26"/>
    <p:sldId id="549" r:id="rId27"/>
    <p:sldId id="551" r:id="rId28"/>
    <p:sldId id="432" r:id="rId29"/>
    <p:sldId id="433" r:id="rId30"/>
    <p:sldId id="434" r:id="rId31"/>
    <p:sldId id="443" r:id="rId32"/>
    <p:sldId id="427" r:id="rId33"/>
    <p:sldId id="420" r:id="rId34"/>
    <p:sldId id="422" r:id="rId35"/>
    <p:sldId id="423" r:id="rId36"/>
    <p:sldId id="391" r:id="rId37"/>
    <p:sldId id="440" r:id="rId38"/>
    <p:sldId id="428" r:id="rId39"/>
    <p:sldId id="425" r:id="rId40"/>
    <p:sldId id="442" r:id="rId41"/>
    <p:sldId id="441" r:id="rId42"/>
    <p:sldId id="445" r:id="rId43"/>
    <p:sldId id="446" r:id="rId44"/>
    <p:sldId id="435" r:id="rId45"/>
    <p:sldId id="436" r:id="rId46"/>
    <p:sldId id="439" r:id="rId47"/>
    <p:sldId id="438" r:id="rId48"/>
    <p:sldId id="378" r:id="rId49"/>
    <p:sldId id="379" r:id="rId50"/>
    <p:sldId id="577" r:id="rId51"/>
    <p:sldId id="437" r:id="rId52"/>
    <p:sldId id="449" r:id="rId53"/>
    <p:sldId id="450" r:id="rId54"/>
    <p:sldId id="452" r:id="rId55"/>
    <p:sldId id="451" r:id="rId56"/>
    <p:sldId id="589" r:id="rId57"/>
    <p:sldId id="403" r:id="rId58"/>
    <p:sldId id="590" r:id="rId59"/>
    <p:sldId id="591" r:id="rId60"/>
    <p:sldId id="592" r:id="rId61"/>
    <p:sldId id="372" r:id="rId62"/>
    <p:sldId id="588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53"/>
    <a:srgbClr val="FFEE7F"/>
    <a:srgbClr val="32CECA"/>
    <a:srgbClr val="D15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3"/>
    <p:restoredTop sz="84315" autoAdjust="0"/>
  </p:normalViewPr>
  <p:slideViewPr>
    <p:cSldViewPr snapToGrid="0" snapToObjects="1">
      <p:cViewPr varScale="1">
        <p:scale>
          <a:sx n="106" d="100"/>
          <a:sy n="106" d="100"/>
        </p:scale>
        <p:origin x="18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85A13-4CAF-CA44-BBEA-69EC01B7A949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CD9E9-03B9-1948-B7F4-21BBACE1D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7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?id=10.1371/journal.pone.0055946#pone.0055946-Waddington2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journals.plos.org/plosone/article?id=10.1371/journal.pone.0055946#pone.0055946-Conrad1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18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3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53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1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20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5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64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4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16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1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84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5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61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020E-23B4-7612-6A5B-DBE71AEA7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3CE76-7A1C-D383-3F96-088D4D7D7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67553-DB7E-1D89-3AE6-5975843DE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4964D-6FDF-168F-9F0A-849450353B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0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4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5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5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led Waddington to develop the well-known concept of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epigenetic landscape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[2]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[3]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where cellular phenotypes are seen, metaphorically, as marbles rolling down a sloped and ridged landscape as the result of interactions amongst genes and epigenetic factors. The marbles ultimately settle in one of the valleys, each corresponding to a stable configuration that can be reached via the dynamics of the interaction network. In this view, genetic and epigenetic perturbations can only have a significant developmental effect if they force the natural path of the marbles over the ridges of the epigenetic landscape, thus making them settle in a different valley or stable configuration. [Marquez-Pita and Rocha, PLOS One, 2013]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7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63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CD9E9-03B9-1948-B7F4-21BBACE1DC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3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2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0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7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6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1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4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10ECA-4057-FB43-8B1D-556FDB2592A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90312-A86E-9F46-9B9B-229FE309C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1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booleangenenetworks.math.iastate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476"/>
            <a:ext cx="7772400" cy="2544346"/>
          </a:xfrm>
        </p:spPr>
        <p:txBody>
          <a:bodyPr>
            <a:normAutofit/>
          </a:bodyPr>
          <a:lstStyle/>
          <a:p>
            <a:pPr algn="ct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 meta-analysis of expert-curated Boolean gene regulatory network models reveals a number of special structural and dynamical features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4608" y="2942112"/>
            <a:ext cx="3894784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Claus Kadelka</a:t>
            </a:r>
          </a:p>
          <a:p>
            <a:pPr algn="ctr"/>
            <a:endParaRPr lang="en-US" sz="2500" dirty="0"/>
          </a:p>
          <a:p>
            <a:pPr algn="ctr"/>
            <a:r>
              <a:rPr lang="en-US" sz="2500" dirty="0"/>
              <a:t>Department of Mathematics</a:t>
            </a:r>
          </a:p>
          <a:p>
            <a:pPr algn="ctr"/>
            <a:r>
              <a:rPr lang="en-US" sz="2500" dirty="0"/>
              <a:t>Iowa State University</a:t>
            </a:r>
          </a:p>
          <a:p>
            <a:pPr algn="ctr"/>
            <a:endParaRPr lang="en-US" sz="2500" dirty="0"/>
          </a:p>
          <a:p>
            <a:pPr algn="ctr"/>
            <a:endParaRPr lang="en-US" sz="2500" dirty="0"/>
          </a:p>
          <a:p>
            <a:pPr algn="ctr"/>
            <a:r>
              <a:rPr lang="en-US" sz="2500" dirty="0"/>
              <a:t>Mar 18, 2025</a:t>
            </a:r>
          </a:p>
        </p:txBody>
      </p:sp>
    </p:spTree>
    <p:extLst>
      <p:ext uri="{BB962C8B-B14F-4D97-AF65-F5344CB8AC3E}">
        <p14:creationId xmlns:p14="http://schemas.microsoft.com/office/powerpoint/2010/main" val="244263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4C4D800C-9D2E-E045-7FFB-30A36B5B447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07818" y="587276"/>
            <a:ext cx="8728364" cy="4329659"/>
          </a:xfrm>
          <a:prstGeom prst="rect">
            <a:avLst/>
          </a:prstGeo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8C18D2-B559-FC07-29B5-81ABE698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555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Basic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557BA-14C7-21AE-AEAB-382C9B46B9B1}"/>
              </a:ext>
            </a:extLst>
          </p:cNvPr>
          <p:cNvSpPr txBox="1"/>
          <p:nvPr/>
        </p:nvSpPr>
        <p:spPr>
          <a:xfrm>
            <a:off x="207818" y="5011387"/>
            <a:ext cx="83177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expected, larger networks have on average also more external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 size and degree are not correlated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mean degree = 2.56, median degree = 2.27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In-degree is Poisson-distributed, out-degree has a power-law tail,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activators than inhibitors, particularly for regulatory functions with few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few conditional regulators</a:t>
            </a:r>
          </a:p>
        </p:txBody>
      </p:sp>
    </p:spTree>
    <p:extLst>
      <p:ext uri="{BB962C8B-B14F-4D97-AF65-F5344CB8AC3E}">
        <p14:creationId xmlns:p14="http://schemas.microsoft.com/office/powerpoint/2010/main" val="144492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Network motifs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764D7-A388-B44B-9C46-CD7D6E5832D4}"/>
              </a:ext>
            </a:extLst>
          </p:cNvPr>
          <p:cNvSpPr txBox="1"/>
          <p:nvPr/>
        </p:nvSpPr>
        <p:spPr>
          <a:xfrm>
            <a:off x="457200" y="1741946"/>
            <a:ext cx="20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Feed-forward loops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D06A7A-D691-314F-A320-527F4F255E1F}"/>
              </a:ext>
            </a:extLst>
          </p:cNvPr>
          <p:cNvGrpSpPr/>
          <p:nvPr/>
        </p:nvGrpSpPr>
        <p:grpSpPr>
          <a:xfrm>
            <a:off x="457200" y="2268215"/>
            <a:ext cx="1992101" cy="2029691"/>
            <a:chOff x="457200" y="2268215"/>
            <a:chExt cx="1992101" cy="202969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AE7339-7589-9C40-82AF-B51965C401A6}"/>
                </a:ext>
              </a:extLst>
            </p:cNvPr>
            <p:cNvSpPr txBox="1"/>
            <p:nvPr/>
          </p:nvSpPr>
          <p:spPr>
            <a:xfrm>
              <a:off x="457200" y="2268215"/>
              <a:ext cx="86914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979C5D-4860-1641-95C1-0E74C18DD517}"/>
                </a:ext>
              </a:extLst>
            </p:cNvPr>
            <p:cNvSpPr txBox="1"/>
            <p:nvPr/>
          </p:nvSpPr>
          <p:spPr>
            <a:xfrm>
              <a:off x="1588168" y="3146521"/>
              <a:ext cx="861133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F3D61B-B750-7449-B664-F39AF910396A}"/>
                </a:ext>
              </a:extLst>
            </p:cNvPr>
            <p:cNvSpPr txBox="1"/>
            <p:nvPr/>
          </p:nvSpPr>
          <p:spPr>
            <a:xfrm>
              <a:off x="457200" y="3928574"/>
              <a:ext cx="85953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C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83B992B-D3BA-0A4A-B037-09608797B273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>
              <a:off x="891775" y="2637547"/>
              <a:ext cx="1126960" cy="50897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3ACA08D-6CC4-434E-BA25-41C90B7600C4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 flipH="1">
              <a:off x="886966" y="3515853"/>
              <a:ext cx="1131769" cy="41272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08251E3-1C2F-2D40-9A1B-2A73C00DAD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838" y="2637547"/>
              <a:ext cx="4809" cy="129102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D4708A4-87BB-B84A-AC23-D29F7D12C55E}"/>
              </a:ext>
            </a:extLst>
          </p:cNvPr>
          <p:cNvGrpSpPr/>
          <p:nvPr/>
        </p:nvGrpSpPr>
        <p:grpSpPr>
          <a:xfrm>
            <a:off x="457200" y="4513440"/>
            <a:ext cx="1992101" cy="2029691"/>
            <a:chOff x="457200" y="4513440"/>
            <a:chExt cx="1992101" cy="20296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5177CC-24D5-4144-B0B5-F18F1484B446}"/>
                </a:ext>
              </a:extLst>
            </p:cNvPr>
            <p:cNvSpPr txBox="1"/>
            <p:nvPr/>
          </p:nvSpPr>
          <p:spPr>
            <a:xfrm>
              <a:off x="457200" y="4513440"/>
              <a:ext cx="86914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CAC7C0-8C26-2C40-8FB2-CFDAB6F6A978}"/>
                </a:ext>
              </a:extLst>
            </p:cNvPr>
            <p:cNvSpPr txBox="1"/>
            <p:nvPr/>
          </p:nvSpPr>
          <p:spPr>
            <a:xfrm>
              <a:off x="1588168" y="5391746"/>
              <a:ext cx="861133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4128B6-C22A-6E4A-BBDB-0D70FD7989CD}"/>
                </a:ext>
              </a:extLst>
            </p:cNvPr>
            <p:cNvSpPr txBox="1"/>
            <p:nvPr/>
          </p:nvSpPr>
          <p:spPr>
            <a:xfrm>
              <a:off x="457200" y="6173799"/>
              <a:ext cx="85953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285A8BD-E23F-2C41-8CBB-D83A7D7580A3}"/>
                </a:ext>
              </a:extLst>
            </p:cNvPr>
            <p:cNvCxnSpPr>
              <a:stCxn id="16" idx="2"/>
              <a:endCxn id="17" idx="0"/>
            </p:cNvCxnSpPr>
            <p:nvPr/>
          </p:nvCxnSpPr>
          <p:spPr>
            <a:xfrm>
              <a:off x="891775" y="4882772"/>
              <a:ext cx="1126960" cy="50897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diamond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218A1E3-17AA-DB40-8FD8-A0ED71673A8E}"/>
                </a:ext>
              </a:extLst>
            </p:cNvPr>
            <p:cNvCxnSpPr>
              <a:stCxn id="17" idx="2"/>
              <a:endCxn id="18" idx="0"/>
            </p:cNvCxnSpPr>
            <p:nvPr/>
          </p:nvCxnSpPr>
          <p:spPr>
            <a:xfrm flipH="1">
              <a:off x="886966" y="5761078"/>
              <a:ext cx="1131769" cy="41272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BB4142E-B731-A44E-8250-C8C46A58DD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838" y="4882772"/>
              <a:ext cx="4809" cy="129102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diamond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0A5E6E6-FF76-7643-9D2E-8CBD5C6C4F3E}"/>
              </a:ext>
            </a:extLst>
          </p:cNvPr>
          <p:cNvGrpSpPr/>
          <p:nvPr/>
        </p:nvGrpSpPr>
        <p:grpSpPr>
          <a:xfrm>
            <a:off x="3304674" y="2268215"/>
            <a:ext cx="1992101" cy="2029691"/>
            <a:chOff x="3304674" y="2268215"/>
            <a:chExt cx="1992101" cy="202969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89FFF6-C796-9C43-A4EA-1CAB2A175614}"/>
                </a:ext>
              </a:extLst>
            </p:cNvPr>
            <p:cNvSpPr txBox="1"/>
            <p:nvPr/>
          </p:nvSpPr>
          <p:spPr>
            <a:xfrm>
              <a:off x="3304674" y="2268215"/>
              <a:ext cx="86914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8A36F2-843F-7D47-A000-7FE993A11379}"/>
                </a:ext>
              </a:extLst>
            </p:cNvPr>
            <p:cNvSpPr txBox="1"/>
            <p:nvPr/>
          </p:nvSpPr>
          <p:spPr>
            <a:xfrm>
              <a:off x="4435642" y="3146521"/>
              <a:ext cx="861133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E1E87E-B319-DC46-AAEB-F90AA538814C}"/>
                </a:ext>
              </a:extLst>
            </p:cNvPr>
            <p:cNvSpPr txBox="1"/>
            <p:nvPr/>
          </p:nvSpPr>
          <p:spPr>
            <a:xfrm>
              <a:off x="3304674" y="3928574"/>
              <a:ext cx="85953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C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9716CA1-022C-E048-B684-98DB4AD5B130}"/>
                </a:ext>
              </a:extLst>
            </p:cNvPr>
            <p:cNvCxnSpPr>
              <a:stCxn id="22" idx="2"/>
              <a:endCxn id="23" idx="0"/>
            </p:cNvCxnSpPr>
            <p:nvPr/>
          </p:nvCxnSpPr>
          <p:spPr>
            <a:xfrm>
              <a:off x="3739249" y="2637547"/>
              <a:ext cx="1126960" cy="50897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75B3EB4-374D-0F4E-A5B7-DD0CDFA3D3AD}"/>
                </a:ext>
              </a:extLst>
            </p:cNvPr>
            <p:cNvCxnSpPr>
              <a:stCxn id="23" idx="2"/>
              <a:endCxn id="24" idx="0"/>
            </p:cNvCxnSpPr>
            <p:nvPr/>
          </p:nvCxnSpPr>
          <p:spPr>
            <a:xfrm flipH="1">
              <a:off x="3734440" y="3515853"/>
              <a:ext cx="1131769" cy="41272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1FEE2AD-9CC2-3D4A-8299-59A64FF30B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2249" y="2637547"/>
              <a:ext cx="4809" cy="129102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diamond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76C29B2-561D-FB47-8810-2A54649C1D13}"/>
              </a:ext>
            </a:extLst>
          </p:cNvPr>
          <p:cNvGrpSpPr/>
          <p:nvPr/>
        </p:nvGrpSpPr>
        <p:grpSpPr>
          <a:xfrm>
            <a:off x="3303551" y="4513440"/>
            <a:ext cx="1992101" cy="2029691"/>
            <a:chOff x="3303551" y="4513440"/>
            <a:chExt cx="1992101" cy="202969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E2B0A6-73DA-E140-9C78-9EE3BE6812BA}"/>
                </a:ext>
              </a:extLst>
            </p:cNvPr>
            <p:cNvSpPr txBox="1"/>
            <p:nvPr/>
          </p:nvSpPr>
          <p:spPr>
            <a:xfrm>
              <a:off x="3303551" y="4513440"/>
              <a:ext cx="86914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E5C7FA-0F5A-6140-BEA2-434BB9E5131C}"/>
                </a:ext>
              </a:extLst>
            </p:cNvPr>
            <p:cNvSpPr txBox="1"/>
            <p:nvPr/>
          </p:nvSpPr>
          <p:spPr>
            <a:xfrm>
              <a:off x="4434519" y="5391746"/>
              <a:ext cx="861133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B3D1FF-5B92-8242-979F-07ABE59B3DEE}"/>
                </a:ext>
              </a:extLst>
            </p:cNvPr>
            <p:cNvSpPr txBox="1"/>
            <p:nvPr/>
          </p:nvSpPr>
          <p:spPr>
            <a:xfrm>
              <a:off x="3303551" y="6173799"/>
              <a:ext cx="85953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C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2E5CF2E-975C-4C42-AB0C-BC32901F5819}"/>
                </a:ext>
              </a:extLst>
            </p:cNvPr>
            <p:cNvCxnSpPr>
              <a:stCxn id="28" idx="2"/>
              <a:endCxn id="29" idx="0"/>
            </p:cNvCxnSpPr>
            <p:nvPr/>
          </p:nvCxnSpPr>
          <p:spPr>
            <a:xfrm>
              <a:off x="3738126" y="4882772"/>
              <a:ext cx="1126960" cy="50897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diamond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15A2F11-FF7B-064F-B969-19D602D510E5}"/>
                </a:ext>
              </a:extLst>
            </p:cNvPr>
            <p:cNvCxnSpPr>
              <a:stCxn id="29" idx="2"/>
              <a:endCxn id="30" idx="0"/>
            </p:cNvCxnSpPr>
            <p:nvPr/>
          </p:nvCxnSpPr>
          <p:spPr>
            <a:xfrm flipH="1">
              <a:off x="3733317" y="5761078"/>
              <a:ext cx="1131769" cy="41272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diamond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4467282-EB6C-B144-B4DF-D614694AFB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2998" y="4882772"/>
              <a:ext cx="4809" cy="129102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diamond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F1CF110-72BF-6242-91DA-258C7561B2AF}"/>
              </a:ext>
            </a:extLst>
          </p:cNvPr>
          <p:cNvGrpSpPr/>
          <p:nvPr/>
        </p:nvGrpSpPr>
        <p:grpSpPr>
          <a:xfrm>
            <a:off x="6693518" y="4513439"/>
            <a:ext cx="1992101" cy="2029691"/>
            <a:chOff x="6589616" y="2268215"/>
            <a:chExt cx="1992101" cy="202969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94AB80-62E5-A144-8E32-1625A143B6D6}"/>
                </a:ext>
              </a:extLst>
            </p:cNvPr>
            <p:cNvSpPr txBox="1"/>
            <p:nvPr/>
          </p:nvSpPr>
          <p:spPr>
            <a:xfrm>
              <a:off x="6589616" y="2268215"/>
              <a:ext cx="86914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0C1B94-4466-CA42-AE13-C0DC5876D65D}"/>
                </a:ext>
              </a:extLst>
            </p:cNvPr>
            <p:cNvSpPr txBox="1"/>
            <p:nvPr/>
          </p:nvSpPr>
          <p:spPr>
            <a:xfrm>
              <a:off x="7720584" y="3146521"/>
              <a:ext cx="861133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9123F7-A1E4-E84F-BCEF-2EBB792B4554}"/>
                </a:ext>
              </a:extLst>
            </p:cNvPr>
            <p:cNvSpPr txBox="1"/>
            <p:nvPr/>
          </p:nvSpPr>
          <p:spPr>
            <a:xfrm>
              <a:off x="6589616" y="3928574"/>
              <a:ext cx="85953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C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923DE63-978D-1541-B720-34482BCE499B}"/>
                </a:ext>
              </a:extLst>
            </p:cNvPr>
            <p:cNvCxnSpPr>
              <a:stCxn id="34" idx="2"/>
              <a:endCxn id="35" idx="0"/>
            </p:cNvCxnSpPr>
            <p:nvPr/>
          </p:nvCxnSpPr>
          <p:spPr>
            <a:xfrm>
              <a:off x="7024191" y="2637547"/>
              <a:ext cx="1126960" cy="50897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diamond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848D0BE-ADDB-334F-AA89-3B3643708457}"/>
                </a:ext>
              </a:extLst>
            </p:cNvPr>
            <p:cNvCxnSpPr>
              <a:stCxn id="35" idx="2"/>
              <a:endCxn id="36" idx="0"/>
            </p:cNvCxnSpPr>
            <p:nvPr/>
          </p:nvCxnSpPr>
          <p:spPr>
            <a:xfrm flipH="1">
              <a:off x="7019382" y="3515853"/>
              <a:ext cx="1131769" cy="41272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C14352E-F234-FE4D-B4BF-E54ADE02B1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1254" y="2637547"/>
              <a:ext cx="4809" cy="1291027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stealth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0692673-3703-DC4B-9477-4CDF7D9445C0}"/>
              </a:ext>
            </a:extLst>
          </p:cNvPr>
          <p:cNvGrpSpPr/>
          <p:nvPr/>
        </p:nvGrpSpPr>
        <p:grpSpPr>
          <a:xfrm>
            <a:off x="6924735" y="2476691"/>
            <a:ext cx="869149" cy="1221779"/>
            <a:chOff x="6586566" y="5321352"/>
            <a:chExt cx="869149" cy="122177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4C7334-D1E8-7E42-8E88-0ECAF495802A}"/>
                </a:ext>
              </a:extLst>
            </p:cNvPr>
            <p:cNvSpPr txBox="1"/>
            <p:nvPr/>
          </p:nvSpPr>
          <p:spPr>
            <a:xfrm>
              <a:off x="6586566" y="5321352"/>
              <a:ext cx="86914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11700A-FA33-B745-8A42-637081F3EE40}"/>
                </a:ext>
              </a:extLst>
            </p:cNvPr>
            <p:cNvSpPr txBox="1"/>
            <p:nvPr/>
          </p:nvSpPr>
          <p:spPr>
            <a:xfrm>
              <a:off x="6589616" y="6173799"/>
              <a:ext cx="861133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 B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162E177-FDD4-DF48-A8C8-C9B1DB8C7775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7019381" y="5690684"/>
              <a:ext cx="1760" cy="495147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75B4EB9-2CC5-5F4C-835A-D78D29981F2F}"/>
              </a:ext>
            </a:extLst>
          </p:cNvPr>
          <p:cNvSpPr txBox="1"/>
          <p:nvPr/>
        </p:nvSpPr>
        <p:spPr>
          <a:xfrm>
            <a:off x="457200" y="1473594"/>
            <a:ext cx="105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1EC65F-1184-0C4C-958B-D9BC9B88941A}"/>
              </a:ext>
            </a:extLst>
          </p:cNvPr>
          <p:cNvSpPr txBox="1"/>
          <p:nvPr/>
        </p:nvSpPr>
        <p:spPr>
          <a:xfrm>
            <a:off x="3303551" y="1759241"/>
            <a:ext cx="20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Feed-forward loops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1D9659-314D-6E48-A1B8-6E7F8EB3F672}"/>
              </a:ext>
            </a:extLst>
          </p:cNvPr>
          <p:cNvSpPr txBox="1"/>
          <p:nvPr/>
        </p:nvSpPr>
        <p:spPr>
          <a:xfrm>
            <a:off x="3303551" y="1490889"/>
            <a:ext cx="120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Incoherent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BD0B1B1-598A-3844-8201-09BB3C1DAA49}"/>
              </a:ext>
            </a:extLst>
          </p:cNvPr>
          <p:cNvSpPr txBox="1"/>
          <p:nvPr/>
        </p:nvSpPr>
        <p:spPr>
          <a:xfrm>
            <a:off x="6131249" y="4004465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Negative feedback loop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0355B3-BD42-F4B9-07B7-4307C04E1FA8}"/>
              </a:ext>
            </a:extLst>
          </p:cNvPr>
          <p:cNvCxnSpPr/>
          <p:nvPr/>
        </p:nvCxnSpPr>
        <p:spPr>
          <a:xfrm>
            <a:off x="5949532" y="1490889"/>
            <a:ext cx="0" cy="50522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2282EE5-BB89-6687-F94C-61FBE5615078}"/>
              </a:ext>
            </a:extLst>
          </p:cNvPr>
          <p:cNvSpPr txBox="1"/>
          <p:nvPr/>
        </p:nvSpPr>
        <p:spPr>
          <a:xfrm>
            <a:off x="6205165" y="1626456"/>
            <a:ext cx="235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feedback loop</a:t>
            </a:r>
          </a:p>
        </p:txBody>
      </p:sp>
    </p:spTree>
    <p:extLst>
      <p:ext uri="{BB962C8B-B14F-4D97-AF65-F5344CB8AC3E}">
        <p14:creationId xmlns:p14="http://schemas.microsoft.com/office/powerpoint/2010/main" val="150780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C0AD-AC31-F844-883A-176BAF8CB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FFLs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23EB2-650F-094A-9DD4-02E996980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199"/>
            <a:ext cx="9895297" cy="3958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756B4-A490-67F0-DAB8-B7F1D997FB72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80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A351-178E-CE4E-95CE-83814B6A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FFLs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ECCC2-FB41-7449-88C6-35E9155BC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9" t="11542"/>
          <a:stretch/>
        </p:blipFill>
        <p:spPr>
          <a:xfrm>
            <a:off x="5495125" y="3849129"/>
            <a:ext cx="3947120" cy="2525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3E227-0C0A-154E-8905-087B5AF6B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8" t="8946" b="27794"/>
          <a:stretch/>
        </p:blipFill>
        <p:spPr>
          <a:xfrm>
            <a:off x="5495125" y="2037645"/>
            <a:ext cx="3959054" cy="1811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F50B07-D213-0B45-B2A8-834E1892FB1C}"/>
              </a:ext>
            </a:extLst>
          </p:cNvPr>
          <p:cNvSpPr txBox="1"/>
          <p:nvPr/>
        </p:nvSpPr>
        <p:spPr>
          <a:xfrm>
            <a:off x="6226139" y="2486346"/>
            <a:ext cx="67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953D5-6E18-1242-8E5F-EAD33202BF4B}"/>
              </a:ext>
            </a:extLst>
          </p:cNvPr>
          <p:cNvSpPr txBox="1"/>
          <p:nvPr/>
        </p:nvSpPr>
        <p:spPr>
          <a:xfrm>
            <a:off x="6195906" y="4099804"/>
            <a:ext cx="73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coli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03166-A0DD-B241-A091-546ABFD4CE69}"/>
              </a:ext>
            </a:extLst>
          </p:cNvPr>
          <p:cNvSpPr txBox="1"/>
          <p:nvPr/>
        </p:nvSpPr>
        <p:spPr>
          <a:xfrm>
            <a:off x="252412" y="6494143"/>
            <a:ext cx="888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				                             Alon et al. PNAS, 2003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B39E38D-CE7E-DF69-2EB3-0A495CA5E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2" y="2055104"/>
            <a:ext cx="46482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A351-178E-CE4E-95CE-83814B6A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FFLs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689C8-3282-5043-A04F-EBB470344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344"/>
            <a:ext cx="91440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222B6-129A-9C8D-6A3A-7E6819A4A1B4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A351-178E-CE4E-95CE-83814B6A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719104" cy="1143000"/>
          </a:xfrm>
        </p:spPr>
        <p:txBody>
          <a:bodyPr/>
          <a:lstStyle/>
          <a:p>
            <a:r>
              <a:rPr lang="en-US" dirty="0"/>
              <a:t>Number of feedback loops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6F549FF-FFC5-A346-9338-FC0196C90402}"/>
              </a:ext>
            </a:extLst>
          </p:cNvPr>
          <p:cNvSpPr/>
          <p:nvPr/>
        </p:nvSpPr>
        <p:spPr>
          <a:xfrm>
            <a:off x="4072637" y="3698698"/>
            <a:ext cx="1033619" cy="770560"/>
          </a:xfrm>
          <a:prstGeom prst="arc">
            <a:avLst>
              <a:gd name="adj1" fmla="val 10861387"/>
              <a:gd name="adj2" fmla="val 2137993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A42A86F-839E-6A44-830A-DE707CAB808D}"/>
              </a:ext>
            </a:extLst>
          </p:cNvPr>
          <p:cNvSpPr/>
          <p:nvPr/>
        </p:nvSpPr>
        <p:spPr>
          <a:xfrm>
            <a:off x="4428162" y="3856138"/>
            <a:ext cx="351262" cy="426277"/>
          </a:xfrm>
          <a:prstGeom prst="arc">
            <a:avLst>
              <a:gd name="adj1" fmla="val 10861387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5" name="Picture 4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78100530-BC93-7953-F24F-86F08D64D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8" y="1713827"/>
            <a:ext cx="6901039" cy="3969741"/>
          </a:xfrm>
          <a:prstGeom prst="rect">
            <a:avLst/>
          </a:prstGeom>
        </p:spPr>
      </p:pic>
      <p:pic>
        <p:nvPicPr>
          <p:cNvPr id="28" name="Picture 27" descr="A diagram of a gene&#10;&#10;Description automatically generated">
            <a:extLst>
              <a:ext uri="{FF2B5EF4-FFF2-40B4-BE49-F238E27FC236}">
                <a16:creationId xmlns:a16="http://schemas.microsoft.com/office/drawing/2014/main" id="{0857407D-C85E-1A61-76DF-6C0AF18D6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74" y="71518"/>
            <a:ext cx="1525526" cy="1549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8B60E9-3725-2806-0E5F-FD6E14070218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26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6A67051-6A05-D944-A881-84717496D423}"/>
              </a:ext>
            </a:extLst>
          </p:cNvPr>
          <p:cNvSpPr txBox="1"/>
          <p:nvPr/>
        </p:nvSpPr>
        <p:spPr>
          <a:xfrm>
            <a:off x="342939" y="5286055"/>
            <a:ext cx="77753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Ongoing research question: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6"/>
                </a:solidFill>
              </a:rPr>
              <a:t>There are more activating than inhibitory interactions but we observe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 more inhibitory interactions in complex loops - why?</a:t>
            </a:r>
          </a:p>
        </p:txBody>
      </p:sp>
      <p:pic>
        <p:nvPicPr>
          <p:cNvPr id="5" name="Picture 4" descr="A comparison of a number of antibodies&#10;&#10;Description automatically generated with medium confidence">
            <a:extLst>
              <a:ext uri="{FF2B5EF4-FFF2-40B4-BE49-F238E27FC236}">
                <a16:creationId xmlns:a16="http://schemas.microsoft.com/office/drawing/2014/main" id="{71CC5EF2-D2D8-C0C6-FD1E-44F0AACBD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88"/>
          <a:stretch/>
        </p:blipFill>
        <p:spPr>
          <a:xfrm>
            <a:off x="1816046" y="1352320"/>
            <a:ext cx="5164667" cy="39990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CE8E3A-A586-F385-84B0-E4793A7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719104" cy="1143000"/>
          </a:xfrm>
        </p:spPr>
        <p:txBody>
          <a:bodyPr/>
          <a:lstStyle/>
          <a:p>
            <a:r>
              <a:rPr lang="en-US" dirty="0"/>
              <a:t>Number of feedback loops</a:t>
            </a:r>
          </a:p>
        </p:txBody>
      </p:sp>
      <p:pic>
        <p:nvPicPr>
          <p:cNvPr id="9" name="Picture 8" descr="A diagram of a gene&#10;&#10;Description automatically generated">
            <a:extLst>
              <a:ext uri="{FF2B5EF4-FFF2-40B4-BE49-F238E27FC236}">
                <a16:creationId xmlns:a16="http://schemas.microsoft.com/office/drawing/2014/main" id="{B0BDFFA0-1A6A-CA6B-E8D9-85E7FBF2C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74" y="71518"/>
            <a:ext cx="1525526" cy="1549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3689B6-E631-F90E-4937-5C3C43B8F428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A351-178E-CE4E-95CE-83814B6A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FFL clusters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17343-1407-F04A-AFCF-C1B1ECAA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03" y="3128917"/>
            <a:ext cx="7271793" cy="3482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A7D95-0C0E-704A-8B29-B1EB2972F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2" y="1184416"/>
            <a:ext cx="6755116" cy="194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46AAD-3AE2-7846-BA04-7653EB6C3F7C}"/>
              </a:ext>
            </a:extLst>
          </p:cNvPr>
          <p:cNvSpPr txBox="1"/>
          <p:nvPr/>
        </p:nvSpPr>
        <p:spPr>
          <a:xfrm>
            <a:off x="6341822" y="6611779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Gorochowski</a:t>
            </a:r>
            <a:r>
              <a:rPr lang="de-DE" sz="1000" dirty="0"/>
              <a:t>  et al., Science </a:t>
            </a:r>
            <a:r>
              <a:rPr lang="de-DE" sz="1000" dirty="0" err="1"/>
              <a:t>Advances</a:t>
            </a:r>
            <a:r>
              <a:rPr lang="de-DE" sz="1000" dirty="0"/>
              <a:t>, 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35198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A351-178E-CE4E-95CE-83814B6A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FFL clusters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17343-1407-F04A-AFCF-C1B1ECAA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03" y="3128917"/>
            <a:ext cx="7271793" cy="3482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A7D95-0C0E-704A-8B29-B1EB2972F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2" y="1184416"/>
            <a:ext cx="6755116" cy="194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46AAD-3AE2-7846-BA04-7653EB6C3F7C}"/>
              </a:ext>
            </a:extLst>
          </p:cNvPr>
          <p:cNvSpPr txBox="1"/>
          <p:nvPr/>
        </p:nvSpPr>
        <p:spPr>
          <a:xfrm>
            <a:off x="6341822" y="6611779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Gorochowski</a:t>
            </a:r>
            <a:r>
              <a:rPr lang="de-DE" sz="1000" dirty="0"/>
              <a:t>  et al., Science </a:t>
            </a:r>
            <a:r>
              <a:rPr lang="de-DE" sz="1000" dirty="0" err="1"/>
              <a:t>Advances</a:t>
            </a:r>
            <a:r>
              <a:rPr lang="de-DE" sz="1000" dirty="0"/>
              <a:t>, 2018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FACE1C-95A1-864E-836B-1E6555E26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77" b="10122"/>
          <a:stretch/>
        </p:blipFill>
        <p:spPr>
          <a:xfrm>
            <a:off x="-125930" y="498733"/>
            <a:ext cx="9144000" cy="26301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F5FC16-2660-3543-9D9A-F1C429F0AE8B}"/>
              </a:ext>
            </a:extLst>
          </p:cNvPr>
          <p:cNvSpPr txBox="1">
            <a:spLocks/>
          </p:cNvSpPr>
          <p:nvPr/>
        </p:nvSpPr>
        <p:spPr>
          <a:xfrm>
            <a:off x="609600" y="-2818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Number of FFL clusters</a:t>
            </a:r>
          </a:p>
        </p:txBody>
      </p:sp>
    </p:spTree>
    <p:extLst>
      <p:ext uri="{BB962C8B-B14F-4D97-AF65-F5344CB8AC3E}">
        <p14:creationId xmlns:p14="http://schemas.microsoft.com/office/powerpoint/2010/main" val="40076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1AEEA-E2C2-E648-0EFA-EEE5CC16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BEB4-0495-9D32-1839-83886BA6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BD45D-5E3C-8850-E4BA-453603941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Introduction: </a:t>
            </a:r>
            <a:br>
              <a:rPr lang="en-US" dirty="0"/>
            </a:br>
            <a:r>
              <a:rPr lang="en-US" dirty="0"/>
              <a:t>Boolean gene regulatory network models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wiring diagram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Features of the update rules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dynamics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Modularity of biological networks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8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04F6-6A48-D672-24CF-28D1D322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C793-3FE4-13E7-F3E0-2E003ADB4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Introduction: </a:t>
            </a:r>
            <a:br>
              <a:rPr lang="en-US" b="1" dirty="0"/>
            </a:br>
            <a:r>
              <a:rPr lang="en-US" b="1" dirty="0"/>
              <a:t>Boolean gene regulatory network models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wiring diagram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update rules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dynamics</a:t>
            </a:r>
          </a:p>
        </p:txBody>
      </p:sp>
    </p:spTree>
    <p:extLst>
      <p:ext uri="{BB962C8B-B14F-4D97-AF65-F5344CB8AC3E}">
        <p14:creationId xmlns:p14="http://schemas.microsoft.com/office/powerpoint/2010/main" val="3223818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Canalization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F1BD1-9147-104E-87EF-B884FC311036}"/>
              </a:ext>
            </a:extLst>
          </p:cNvPr>
          <p:cNvSpPr txBox="1"/>
          <p:nvPr/>
        </p:nvSpPr>
        <p:spPr>
          <a:xfrm>
            <a:off x="369027" y="5548202"/>
            <a:ext cx="8418745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1C1D1E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Canalization</a:t>
            </a:r>
            <a:r>
              <a:rPr lang="en-US" sz="1600" b="0" i="0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an elusive concept. The notion that biological systems ought to evolve to a state of higher stability against mutational and environmental perturbations seems simple enough, but has been exceedingly difficult to prove.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52CAA-8507-2F41-9045-3107644BE666}"/>
              </a:ext>
            </a:extLst>
          </p:cNvPr>
          <p:cNvSpPr txBox="1"/>
          <p:nvPr/>
        </p:nvSpPr>
        <p:spPr>
          <a:xfrm>
            <a:off x="6695533" y="6382992"/>
            <a:ext cx="2092239" cy="2462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de-DE" sz="1000" dirty="0"/>
              <a:t>Gibson </a:t>
            </a:r>
            <a:r>
              <a:rPr lang="de-DE" sz="1000" dirty="0" err="1"/>
              <a:t>and</a:t>
            </a:r>
            <a:r>
              <a:rPr lang="de-DE" sz="1000" dirty="0"/>
              <a:t> Wagner, </a:t>
            </a:r>
            <a:r>
              <a:rPr lang="de-DE" sz="1000" dirty="0" err="1"/>
              <a:t>BioEssays</a:t>
            </a:r>
            <a:r>
              <a:rPr lang="de-DE" sz="1000" dirty="0"/>
              <a:t>, 2000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D6B8F-F15F-0C48-8955-3CDC89B17005}"/>
              </a:ext>
            </a:extLst>
          </p:cNvPr>
          <p:cNvSpPr txBox="1"/>
          <p:nvPr/>
        </p:nvSpPr>
        <p:spPr>
          <a:xfrm>
            <a:off x="369027" y="2383835"/>
            <a:ext cx="3723630" cy="1324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Development is </a:t>
            </a:r>
            <a:r>
              <a:rPr lang="en-US" sz="1600" b="0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robust to changes in genotype and environment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It has been claimed that this robustness, termed </a:t>
            </a:r>
            <a:r>
              <a:rPr lang="en-US" sz="1600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canalization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evolves because of long-term natural selection for optimal phenotypes.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AFD185-13FC-1049-9B47-CFD0FFD632E8}"/>
              </a:ext>
            </a:extLst>
          </p:cNvPr>
          <p:cNvSpPr txBox="1"/>
          <p:nvPr/>
        </p:nvSpPr>
        <p:spPr>
          <a:xfrm>
            <a:off x="360150" y="4215457"/>
            <a:ext cx="84237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 some traits are </a:t>
            </a:r>
            <a:r>
              <a:rPr lang="en-US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phenotypically invariant despite apparent genetic and environmental changes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has remained a major puzzle. […] Waddington coined the concept and term “</a:t>
            </a:r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canalization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to describe the </a:t>
            </a:r>
            <a:r>
              <a:rPr lang="en-US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robustness of phenotypes to perturbation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DEB4E6-9943-F641-8E60-698412DC274D}"/>
              </a:ext>
            </a:extLst>
          </p:cNvPr>
          <p:cNvSpPr txBox="1"/>
          <p:nvPr/>
        </p:nvSpPr>
        <p:spPr>
          <a:xfrm>
            <a:off x="7210096" y="2048670"/>
            <a:ext cx="1577676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000" dirty="0" err="1"/>
              <a:t>Waddington</a:t>
            </a:r>
            <a:r>
              <a:rPr lang="de-DE" sz="1000" dirty="0"/>
              <a:t>, Nature, 1942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1860A-73A2-2941-8F4D-0E87BF030A41}"/>
              </a:ext>
            </a:extLst>
          </p:cNvPr>
          <p:cNvSpPr txBox="1"/>
          <p:nvPr/>
        </p:nvSpPr>
        <p:spPr>
          <a:xfrm>
            <a:off x="364072" y="1214277"/>
            <a:ext cx="84237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Developmental reactions, as they occur in organisms submitted to natural selection are in general </a:t>
            </a:r>
            <a:r>
              <a:rPr lang="en-US" sz="1600" b="0" i="0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canalized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[…] They are adjusted so as to bring about </a:t>
            </a:r>
            <a:r>
              <a:rPr lang="en-US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one definite end-result regardless of minor variations in conditions during the course of the reaction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56E28A-E5EE-B045-927B-0108683145CD}"/>
              </a:ext>
            </a:extLst>
          </p:cNvPr>
          <p:cNvSpPr txBox="1"/>
          <p:nvPr/>
        </p:nvSpPr>
        <p:spPr>
          <a:xfrm>
            <a:off x="4853936" y="2620854"/>
            <a:ext cx="393383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1C1D1E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Canalization</a:t>
            </a:r>
            <a:r>
              <a:rPr lang="en-US" sz="1600" b="0" i="0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the </a:t>
            </a:r>
            <a:r>
              <a:rPr lang="en-US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suppression of phenotypic variation</a:t>
            </a:r>
            <a:r>
              <a:rPr lang="en-US" sz="1600" b="0" i="0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Depending on the causes of phenotypic variation, one speaks either of </a:t>
            </a:r>
            <a:r>
              <a:rPr lang="en-US" sz="1600" b="0" i="0" dirty="0">
                <a:solidFill>
                  <a:srgbClr val="1C1D1E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genetic or environmental canalization</a:t>
            </a:r>
            <a:r>
              <a:rPr lang="en-US" sz="1600" b="0" i="0" dirty="0">
                <a:solidFill>
                  <a:srgbClr val="1C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8CB177-B377-954A-97D6-972801C87AA2}"/>
              </a:ext>
            </a:extLst>
          </p:cNvPr>
          <p:cNvSpPr txBox="1"/>
          <p:nvPr/>
        </p:nvSpPr>
        <p:spPr>
          <a:xfrm>
            <a:off x="7028957" y="3701865"/>
            <a:ext cx="1758815" cy="2462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de-DE" sz="1000" dirty="0"/>
              <a:t>Wagner et al., Evolution, 2017</a:t>
            </a:r>
            <a:endParaRPr lang="en-US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F4F9C0-4A04-EE45-840E-501E8BB64F61}"/>
              </a:ext>
            </a:extLst>
          </p:cNvPr>
          <p:cNvSpPr txBox="1"/>
          <p:nvPr/>
        </p:nvSpPr>
        <p:spPr>
          <a:xfrm>
            <a:off x="6531310" y="5051970"/>
            <a:ext cx="2252540" cy="2462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de-DE" sz="1000" dirty="0" err="1"/>
              <a:t>Flatt</a:t>
            </a:r>
            <a:r>
              <a:rPr lang="de-DE" sz="1000" dirty="0"/>
              <a:t>, Quarterly Review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Biology</a:t>
            </a:r>
            <a:r>
              <a:rPr lang="de-DE" sz="1000" dirty="0"/>
              <a:t>, 2005</a:t>
            </a:r>
            <a:endParaRPr lang="en-US" sz="1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DCE02C-C661-694D-AC0A-E0465257F355}"/>
              </a:ext>
            </a:extLst>
          </p:cNvPr>
          <p:cNvSpPr txBox="1"/>
          <p:nvPr/>
        </p:nvSpPr>
        <p:spPr>
          <a:xfrm>
            <a:off x="2213616" y="3708147"/>
            <a:ext cx="1879041" cy="2462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de-DE" sz="1000" dirty="0" err="1"/>
              <a:t>Siegal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Bergman, PNAS, 2002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460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Canalization in embryonal development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2247900"/>
            <a:ext cx="7404100" cy="4559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5A1BC-450C-E74A-B626-450FBCEAE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449078"/>
            <a:ext cx="7190788" cy="514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79939E-F69D-4A42-AD79-565EAF10235E}"/>
              </a:ext>
            </a:extLst>
          </p:cNvPr>
          <p:cNvSpPr txBox="1"/>
          <p:nvPr/>
        </p:nvSpPr>
        <p:spPr>
          <a:xfrm>
            <a:off x="7024773" y="4023054"/>
            <a:ext cx="183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Fitness landscape</a:t>
            </a:r>
          </a:p>
        </p:txBody>
      </p:sp>
    </p:spTree>
    <p:extLst>
      <p:ext uri="{BB962C8B-B14F-4D97-AF65-F5344CB8AC3E}">
        <p14:creationId xmlns:p14="http://schemas.microsoft.com/office/powerpoint/2010/main" val="30279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Mathematical definitions of canalization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61029-AB8C-3F4F-9734-44DD98A836EC}"/>
              </a:ext>
            </a:extLst>
          </p:cNvPr>
          <p:cNvSpPr txBox="1"/>
          <p:nvPr/>
        </p:nvSpPr>
        <p:spPr>
          <a:xfrm>
            <a:off x="252248" y="1576552"/>
            <a:ext cx="8855886" cy="4619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For a given Boolean gene regulatory network model, we can define canalization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on the level of variables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Canalizing variables (Kauffman, 1969 &amp; 1974)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Nested canalizing variables (Kauffman, 2003)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Canalizing layer structure (Li et al., 2013; He and Macauley, 2016)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on the function level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Partially canalizing functions &amp; collective canalization (</a:t>
            </a:r>
            <a:r>
              <a:rPr lang="en-US" dirty="0" err="1"/>
              <a:t>Reichhardt</a:t>
            </a:r>
            <a:r>
              <a:rPr lang="en-US" dirty="0"/>
              <a:t> and </a:t>
            </a:r>
            <a:r>
              <a:rPr lang="en-US" dirty="0" err="1"/>
              <a:t>Bassler</a:t>
            </a:r>
            <a:r>
              <a:rPr lang="en-US" dirty="0"/>
              <a:t>, 2007)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Canalization = input redundancy and input symmetry (Marquez-Pita &amp; Rocha, 2013)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Canalizing strength (</a:t>
            </a:r>
            <a:r>
              <a:rPr lang="en-US" dirty="0" err="1"/>
              <a:t>Kadelka</a:t>
            </a:r>
            <a:r>
              <a:rPr lang="en-US" dirty="0"/>
              <a:t>, </a:t>
            </a:r>
            <a:r>
              <a:rPr lang="en-US" dirty="0" err="1"/>
              <a:t>Keilty</a:t>
            </a:r>
            <a:r>
              <a:rPr lang="en-US" dirty="0"/>
              <a:t>, </a:t>
            </a:r>
            <a:r>
              <a:rPr lang="en-US" dirty="0" err="1"/>
              <a:t>Laubenbacher</a:t>
            </a:r>
            <a:r>
              <a:rPr lang="en-US" dirty="0"/>
              <a:t>, 2020)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Canalizing functions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1894" y="1168695"/>
            <a:ext cx="7137731" cy="5172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3213205"/>
            <a:ext cx="804757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5E480-2ACD-6844-A091-1B2651DD5CCD}"/>
              </a:ext>
            </a:extLst>
          </p:cNvPr>
          <p:cNvSpPr txBox="1"/>
          <p:nvPr/>
        </p:nvSpPr>
        <p:spPr>
          <a:xfrm>
            <a:off x="7903732" y="2043805"/>
            <a:ext cx="29046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016C9F-8E39-F84B-81E1-DFC1A27EC7CA}"/>
              </a:ext>
            </a:extLst>
          </p:cNvPr>
          <p:cNvCxnSpPr>
            <a:cxnSpLocks/>
          </p:cNvCxnSpPr>
          <p:nvPr/>
        </p:nvCxnSpPr>
        <p:spPr>
          <a:xfrm flipH="1">
            <a:off x="7660781" y="2351582"/>
            <a:ext cx="388183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607183-73B5-B44E-BA54-E22056B3F2DF}"/>
              </a:ext>
            </a:extLst>
          </p:cNvPr>
          <p:cNvCxnSpPr>
            <a:cxnSpLocks/>
          </p:cNvCxnSpPr>
          <p:nvPr/>
        </p:nvCxnSpPr>
        <p:spPr>
          <a:xfrm>
            <a:off x="8048964" y="2351582"/>
            <a:ext cx="345736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9E838D-63A9-A743-9F1C-8DFCA3F9B0FD}"/>
              </a:ext>
            </a:extLst>
          </p:cNvPr>
          <p:cNvSpPr txBox="1"/>
          <p:nvPr/>
        </p:nvSpPr>
        <p:spPr>
          <a:xfrm>
            <a:off x="7622886" y="2329963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3C0E54-D5FA-9B43-A11F-F576995BF38E}"/>
              </a:ext>
            </a:extLst>
          </p:cNvPr>
          <p:cNvSpPr txBox="1"/>
          <p:nvPr/>
        </p:nvSpPr>
        <p:spPr>
          <a:xfrm>
            <a:off x="7487272" y="2650236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CA09B-A9A8-C840-89A8-D0C209C1E261}"/>
              </a:ext>
            </a:extLst>
          </p:cNvPr>
          <p:cNvSpPr txBox="1"/>
          <p:nvPr/>
        </p:nvSpPr>
        <p:spPr>
          <a:xfrm>
            <a:off x="7958522" y="2637740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g(x</a:t>
            </a:r>
            <a:r>
              <a:rPr lang="en-US" sz="1400" baseline="-25000" dirty="0">
                <a:solidFill>
                  <a:schemeClr val="tx2"/>
                </a:solidFill>
              </a:rPr>
              <a:t>1</a:t>
            </a:r>
            <a:r>
              <a:rPr lang="en-US" sz="1400" dirty="0">
                <a:solidFill>
                  <a:schemeClr val="tx2"/>
                </a:solidFill>
              </a:rPr>
              <a:t>,…,</a:t>
            </a:r>
            <a:r>
              <a:rPr lang="en-US" sz="1400" dirty="0" err="1">
                <a:solidFill>
                  <a:schemeClr val="tx2"/>
                </a:solidFill>
              </a:rPr>
              <a:t>x</a:t>
            </a:r>
            <a:r>
              <a:rPr lang="en-US" sz="1400" baseline="-25000" dirty="0" err="1">
                <a:solidFill>
                  <a:schemeClr val="tx2"/>
                </a:solidFill>
              </a:rPr>
              <a:t>n</a:t>
            </a:r>
            <a:r>
              <a:rPr lang="en-US" sz="1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4F941-BC98-2042-AA78-E0C5920E07A6}"/>
              </a:ext>
            </a:extLst>
          </p:cNvPr>
          <p:cNvSpPr txBox="1"/>
          <p:nvPr/>
        </p:nvSpPr>
        <p:spPr>
          <a:xfrm>
            <a:off x="8208816" y="2325101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1-a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AC4C3C-3342-1D40-9663-D2275DDA842A}"/>
              </a:ext>
            </a:extLst>
          </p:cNvPr>
          <p:cNvSpPr txBox="1"/>
          <p:nvPr/>
        </p:nvSpPr>
        <p:spPr>
          <a:xfrm>
            <a:off x="7727529" y="4184411"/>
            <a:ext cx="46198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r>
              <a:rPr lang="el-GR" sz="1400" baseline="-25000" dirty="0"/>
              <a:t>σ</a:t>
            </a:r>
            <a:r>
              <a:rPr lang="en-US" sz="1400" baseline="-25000" dirty="0"/>
              <a:t>(1)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E19D86-98B3-F547-892C-3ED717BD3C00}"/>
              </a:ext>
            </a:extLst>
          </p:cNvPr>
          <p:cNvCxnSpPr>
            <a:cxnSpLocks/>
          </p:cNvCxnSpPr>
          <p:nvPr/>
        </p:nvCxnSpPr>
        <p:spPr>
          <a:xfrm flipH="1">
            <a:off x="7580724" y="4492188"/>
            <a:ext cx="388183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26715D-5750-1E48-B415-2F494F5B87B6}"/>
              </a:ext>
            </a:extLst>
          </p:cNvPr>
          <p:cNvCxnSpPr>
            <a:cxnSpLocks/>
          </p:cNvCxnSpPr>
          <p:nvPr/>
        </p:nvCxnSpPr>
        <p:spPr>
          <a:xfrm>
            <a:off x="7968907" y="4492188"/>
            <a:ext cx="345736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8FAA569-AACD-2247-8A08-F3A74C7230F3}"/>
              </a:ext>
            </a:extLst>
          </p:cNvPr>
          <p:cNvSpPr txBox="1"/>
          <p:nvPr/>
        </p:nvSpPr>
        <p:spPr>
          <a:xfrm>
            <a:off x="7470637" y="4470569"/>
            <a:ext cx="332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</a:t>
            </a:r>
            <a:r>
              <a:rPr lang="en-US" sz="1400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31DB39-1648-2044-BA7B-7E1C99EBD93C}"/>
              </a:ext>
            </a:extLst>
          </p:cNvPr>
          <p:cNvSpPr txBox="1"/>
          <p:nvPr/>
        </p:nvSpPr>
        <p:spPr>
          <a:xfrm>
            <a:off x="7407215" y="479084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</a:t>
            </a:r>
            <a:r>
              <a:rPr lang="en-US" sz="1400" baseline="-250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F1099A-A6C0-0E4C-A71E-AC7F40273C38}"/>
              </a:ext>
            </a:extLst>
          </p:cNvPr>
          <p:cNvSpPr txBox="1"/>
          <p:nvPr/>
        </p:nvSpPr>
        <p:spPr>
          <a:xfrm>
            <a:off x="8204532" y="5522117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g(x</a:t>
            </a:r>
            <a:r>
              <a:rPr lang="en-US" sz="1400" baseline="-25000" dirty="0">
                <a:solidFill>
                  <a:schemeClr val="tx2"/>
                </a:solidFill>
              </a:rPr>
              <a:t>1</a:t>
            </a:r>
            <a:r>
              <a:rPr lang="en-US" sz="1400" dirty="0">
                <a:solidFill>
                  <a:schemeClr val="tx2"/>
                </a:solidFill>
              </a:rPr>
              <a:t>,…,</a:t>
            </a:r>
            <a:r>
              <a:rPr lang="en-US" sz="1400" dirty="0" err="1">
                <a:solidFill>
                  <a:schemeClr val="tx2"/>
                </a:solidFill>
              </a:rPr>
              <a:t>x</a:t>
            </a:r>
            <a:r>
              <a:rPr lang="en-US" sz="1400" baseline="-25000" dirty="0" err="1">
                <a:solidFill>
                  <a:schemeClr val="tx2"/>
                </a:solidFill>
              </a:rPr>
              <a:t>n</a:t>
            </a:r>
            <a:r>
              <a:rPr lang="en-US" sz="1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6A2798-ECFF-9347-8A18-6247816E2B38}"/>
              </a:ext>
            </a:extLst>
          </p:cNvPr>
          <p:cNvSpPr txBox="1"/>
          <p:nvPr/>
        </p:nvSpPr>
        <p:spPr>
          <a:xfrm>
            <a:off x="8128759" y="4465707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1-a</a:t>
            </a:r>
            <a:r>
              <a:rPr lang="en-US" sz="1400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5CB6F1-14F6-B441-8190-3664549D9547}"/>
              </a:ext>
            </a:extLst>
          </p:cNvPr>
          <p:cNvSpPr txBox="1"/>
          <p:nvPr/>
        </p:nvSpPr>
        <p:spPr>
          <a:xfrm>
            <a:off x="8104550" y="4853669"/>
            <a:ext cx="46198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r>
              <a:rPr lang="el-GR" sz="1400" baseline="-25000" dirty="0"/>
              <a:t>σ</a:t>
            </a:r>
            <a:r>
              <a:rPr lang="en-US" sz="1400" baseline="-25000" dirty="0"/>
              <a:t>(2)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748E49-33ED-AC41-9447-738674B3DCA4}"/>
              </a:ext>
            </a:extLst>
          </p:cNvPr>
          <p:cNvCxnSpPr>
            <a:cxnSpLocks/>
          </p:cNvCxnSpPr>
          <p:nvPr/>
        </p:nvCxnSpPr>
        <p:spPr>
          <a:xfrm flipH="1">
            <a:off x="7933791" y="5161446"/>
            <a:ext cx="388183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0A6093-7281-2944-BBD9-19185200C0E5}"/>
              </a:ext>
            </a:extLst>
          </p:cNvPr>
          <p:cNvCxnSpPr>
            <a:cxnSpLocks/>
          </p:cNvCxnSpPr>
          <p:nvPr/>
        </p:nvCxnSpPr>
        <p:spPr>
          <a:xfrm>
            <a:off x="8321974" y="5161446"/>
            <a:ext cx="345736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018C7B9-E328-CE48-B597-0F1937CDAF4C}"/>
              </a:ext>
            </a:extLst>
          </p:cNvPr>
          <p:cNvSpPr txBox="1"/>
          <p:nvPr/>
        </p:nvSpPr>
        <p:spPr>
          <a:xfrm>
            <a:off x="7823705" y="5139827"/>
            <a:ext cx="332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</a:t>
            </a:r>
            <a:r>
              <a:rPr lang="en-US" sz="1400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5F568A-7743-D442-BED6-49284B5B7361}"/>
              </a:ext>
            </a:extLst>
          </p:cNvPr>
          <p:cNvSpPr txBox="1"/>
          <p:nvPr/>
        </p:nvSpPr>
        <p:spPr>
          <a:xfrm>
            <a:off x="8481826" y="5134965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1-a</a:t>
            </a:r>
            <a:r>
              <a:rPr lang="en-US" sz="1400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E9D97-D0BF-004C-811C-3D52FBF31711}"/>
              </a:ext>
            </a:extLst>
          </p:cNvPr>
          <p:cNvSpPr txBox="1"/>
          <p:nvPr/>
        </p:nvSpPr>
        <p:spPr>
          <a:xfrm>
            <a:off x="7670173" y="5471501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</a:t>
            </a:r>
            <a:r>
              <a:rPr lang="en-US" sz="1400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5BCEEC-FE51-7C41-AAEE-3A54F9AE3A48}"/>
              </a:ext>
            </a:extLst>
          </p:cNvPr>
          <p:cNvSpPr txBox="1"/>
          <p:nvPr/>
        </p:nvSpPr>
        <p:spPr>
          <a:xfrm>
            <a:off x="5389871" y="6264387"/>
            <a:ext cx="3754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Kauffman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et al. J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Theoretical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Biology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, 1974</a:t>
            </a:r>
          </a:p>
          <a:p>
            <a:pPr algn="r"/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He and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Macauley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Physica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D, 2016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7" grpId="0"/>
      <p:bldP spid="28" grpId="0"/>
      <p:bldP spid="29" grpId="0"/>
      <p:bldP spid="30" grpId="0"/>
      <p:bldP spid="31" grpId="0" animBg="1"/>
      <p:bldP spid="3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Nested canalizing functions (NCFs)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561" b="-519"/>
          <a:stretch/>
        </p:blipFill>
        <p:spPr>
          <a:xfrm>
            <a:off x="1148916" y="1114639"/>
            <a:ext cx="7004104" cy="3022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D25F8-942C-D947-9365-9994EA2FCA32}"/>
              </a:ext>
            </a:extLst>
          </p:cNvPr>
          <p:cNvSpPr txBox="1"/>
          <p:nvPr/>
        </p:nvSpPr>
        <p:spPr>
          <a:xfrm>
            <a:off x="367116" y="4410543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f(x</a:t>
            </a:r>
            <a:r>
              <a:rPr lang="en-US" baseline="-25000" dirty="0"/>
              <a:t>1</a:t>
            </a:r>
            <a:r>
              <a:rPr lang="en-US" dirty="0"/>
              <a:t>,x</a:t>
            </a:r>
            <a:r>
              <a:rPr lang="en-US" baseline="-25000" dirty="0"/>
              <a:t>2</a:t>
            </a:r>
            <a:r>
              <a:rPr lang="en-US" dirty="0"/>
              <a:t>,x</a:t>
            </a:r>
            <a:r>
              <a:rPr lang="en-US" baseline="-25000" dirty="0"/>
              <a:t>3</a:t>
            </a:r>
            <a:r>
              <a:rPr lang="en-US" dirty="0"/>
              <a:t>) = x</a:t>
            </a:r>
            <a:r>
              <a:rPr lang="en-US" baseline="-25000" dirty="0"/>
              <a:t>1</a:t>
            </a:r>
            <a:r>
              <a:rPr lang="en-US" dirty="0"/>
              <a:t> OR (x</a:t>
            </a:r>
            <a:r>
              <a:rPr lang="en-US" baseline="-25000" dirty="0"/>
              <a:t>2</a:t>
            </a:r>
            <a:r>
              <a:rPr lang="en-US" dirty="0"/>
              <a:t> AND x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E06F74F-ABF2-B440-8B03-207F3A4CD756}"/>
              </a:ext>
            </a:extLst>
          </p:cNvPr>
          <p:cNvGrpSpPr/>
          <p:nvPr/>
        </p:nvGrpSpPr>
        <p:grpSpPr>
          <a:xfrm>
            <a:off x="3889576" y="4344691"/>
            <a:ext cx="1826784" cy="2275526"/>
            <a:chOff x="3593752" y="4325084"/>
            <a:chExt cx="1826784" cy="22755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68CC71-0F0B-EC4B-ADC1-E216EE029B1B}"/>
                </a:ext>
              </a:extLst>
            </p:cNvPr>
            <p:cNvSpPr txBox="1"/>
            <p:nvPr/>
          </p:nvSpPr>
          <p:spPr>
            <a:xfrm>
              <a:off x="3998289" y="4325084"/>
              <a:ext cx="32412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  <a:r>
                <a:rPr lang="en-US" sz="1400" baseline="-25000" dirty="0"/>
                <a:t>1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23524CA-AE23-AD48-8210-02351DFDA4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7261" y="4632861"/>
              <a:ext cx="388183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CC0A2F-F3A3-1D4B-B59B-91273BDE4457}"/>
                </a:ext>
              </a:extLst>
            </p:cNvPr>
            <p:cNvCxnSpPr>
              <a:cxnSpLocks/>
            </p:cNvCxnSpPr>
            <p:nvPr/>
          </p:nvCxnSpPr>
          <p:spPr>
            <a:xfrm>
              <a:off x="4155444" y="4632861"/>
              <a:ext cx="345736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2D0D90-C509-934D-A423-1C40B1455AEF}"/>
                </a:ext>
              </a:extLst>
            </p:cNvPr>
            <p:cNvSpPr txBox="1"/>
            <p:nvPr/>
          </p:nvSpPr>
          <p:spPr>
            <a:xfrm>
              <a:off x="3657174" y="461124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5F9199-EED7-514F-B932-69D08322F493}"/>
                </a:ext>
              </a:extLst>
            </p:cNvPr>
            <p:cNvSpPr txBox="1"/>
            <p:nvPr/>
          </p:nvSpPr>
          <p:spPr>
            <a:xfrm>
              <a:off x="3593752" y="493151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1</a:t>
              </a:r>
              <a:endParaRPr lang="en-US" sz="1400" baseline="-2500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BBDFE4-F002-EB48-965F-5F43BEEBC0D3}"/>
                </a:ext>
              </a:extLst>
            </p:cNvPr>
            <p:cNvSpPr txBox="1"/>
            <p:nvPr/>
          </p:nvSpPr>
          <p:spPr>
            <a:xfrm>
              <a:off x="4315296" y="46063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0</a:t>
              </a:r>
              <a:endParaRPr lang="en-US" sz="14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FD1611-3F45-D74F-950F-0576A3FBBBEA}"/>
                </a:ext>
              </a:extLst>
            </p:cNvPr>
            <p:cNvSpPr txBox="1"/>
            <p:nvPr/>
          </p:nvSpPr>
          <p:spPr>
            <a:xfrm>
              <a:off x="4339215" y="4994342"/>
              <a:ext cx="32412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  <a:r>
                <a:rPr lang="en-US" sz="1400" baseline="-25000" dirty="0"/>
                <a:t>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A6697C-C4A8-CE4A-8913-2960F4599F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0328" y="5302119"/>
              <a:ext cx="388183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8B0D30-4068-A041-B7E7-717DAF4ECC99}"/>
                </a:ext>
              </a:extLst>
            </p:cNvPr>
            <p:cNvCxnSpPr>
              <a:cxnSpLocks/>
            </p:cNvCxnSpPr>
            <p:nvPr/>
          </p:nvCxnSpPr>
          <p:spPr>
            <a:xfrm>
              <a:off x="4508511" y="5302119"/>
              <a:ext cx="345736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4384C7-4071-DA42-A1DD-D0238FBC4C76}"/>
                </a:ext>
              </a:extLst>
            </p:cNvPr>
            <p:cNvSpPr txBox="1"/>
            <p:nvPr/>
          </p:nvSpPr>
          <p:spPr>
            <a:xfrm>
              <a:off x="4010242" y="528050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0</a:t>
              </a:r>
              <a:endParaRPr lang="en-US" sz="14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8ED3E7-50A2-2549-94D3-2C1F310807D3}"/>
                </a:ext>
              </a:extLst>
            </p:cNvPr>
            <p:cNvSpPr txBox="1"/>
            <p:nvPr/>
          </p:nvSpPr>
          <p:spPr>
            <a:xfrm>
              <a:off x="4668363" y="527563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1</a:t>
              </a:r>
              <a:endParaRPr lang="en-US" sz="14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A80D63-7A5D-5C48-B211-7464C1F55070}"/>
                </a:ext>
              </a:extLst>
            </p:cNvPr>
            <p:cNvSpPr txBox="1"/>
            <p:nvPr/>
          </p:nvSpPr>
          <p:spPr>
            <a:xfrm>
              <a:off x="3892806" y="561217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0</a:t>
              </a:r>
              <a:endParaRPr lang="en-US" sz="1400" baseline="-250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3FF4F2-F7A1-6242-A943-71A9629B2AEB}"/>
                </a:ext>
              </a:extLst>
            </p:cNvPr>
            <p:cNvSpPr txBox="1"/>
            <p:nvPr/>
          </p:nvSpPr>
          <p:spPr>
            <a:xfrm>
              <a:off x="4672085" y="5675001"/>
              <a:ext cx="32412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  <a:r>
                <a:rPr lang="en-US" sz="1400" baseline="-25000" dirty="0"/>
                <a:t>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CA26065-73AE-5740-AB4E-E8F4CAB0C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5230" y="5982778"/>
              <a:ext cx="388183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38F95BE-2DEF-7A4D-9CAF-EB35728ED544}"/>
                </a:ext>
              </a:extLst>
            </p:cNvPr>
            <p:cNvCxnSpPr>
              <a:cxnSpLocks/>
            </p:cNvCxnSpPr>
            <p:nvPr/>
          </p:nvCxnSpPr>
          <p:spPr>
            <a:xfrm>
              <a:off x="4853413" y="5982778"/>
              <a:ext cx="345736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3009DD-7140-B345-94A6-3B88243B128A}"/>
                </a:ext>
              </a:extLst>
            </p:cNvPr>
            <p:cNvSpPr txBox="1"/>
            <p:nvPr/>
          </p:nvSpPr>
          <p:spPr>
            <a:xfrm>
              <a:off x="4355144" y="596115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F2E1D7-DCBC-5F40-B8A0-C047387CA1F8}"/>
                </a:ext>
              </a:extLst>
            </p:cNvPr>
            <p:cNvSpPr txBox="1"/>
            <p:nvPr/>
          </p:nvSpPr>
          <p:spPr>
            <a:xfrm>
              <a:off x="5013265" y="595629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1</a:t>
              </a:r>
              <a:endParaRPr lang="en-US" sz="14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953173-BA53-BE40-BE58-4B514E3B145E}"/>
                </a:ext>
              </a:extLst>
            </p:cNvPr>
            <p:cNvSpPr txBox="1"/>
            <p:nvPr/>
          </p:nvSpPr>
          <p:spPr>
            <a:xfrm>
              <a:off x="4249740" y="629283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43654C-5B05-FC4F-B9B0-A31CF856B54A}"/>
                </a:ext>
              </a:extLst>
            </p:cNvPr>
            <p:cNvSpPr txBox="1"/>
            <p:nvPr/>
          </p:nvSpPr>
          <p:spPr>
            <a:xfrm>
              <a:off x="5144498" y="628877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2BDE05-9FC0-1F43-8F17-B3897489D824}"/>
              </a:ext>
            </a:extLst>
          </p:cNvPr>
          <p:cNvGrpSpPr/>
          <p:nvPr/>
        </p:nvGrpSpPr>
        <p:grpSpPr>
          <a:xfrm>
            <a:off x="6395048" y="4344691"/>
            <a:ext cx="1826784" cy="2275526"/>
            <a:chOff x="5790039" y="4325084"/>
            <a:chExt cx="1826784" cy="227552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DF56AF-018E-9344-8ACD-343876C8A289}"/>
                </a:ext>
              </a:extLst>
            </p:cNvPr>
            <p:cNvSpPr txBox="1"/>
            <p:nvPr/>
          </p:nvSpPr>
          <p:spPr>
            <a:xfrm>
              <a:off x="6194576" y="4325084"/>
              <a:ext cx="32412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  <a:r>
                <a:rPr lang="en-US" sz="1400" baseline="-25000" dirty="0"/>
                <a:t>1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FCB7C7-58A9-D442-9F9C-DFD3DD483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3548" y="4632861"/>
              <a:ext cx="388183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A923BD2-0650-3147-9D76-B385FF6AC9F9}"/>
                </a:ext>
              </a:extLst>
            </p:cNvPr>
            <p:cNvCxnSpPr>
              <a:cxnSpLocks/>
            </p:cNvCxnSpPr>
            <p:nvPr/>
          </p:nvCxnSpPr>
          <p:spPr>
            <a:xfrm>
              <a:off x="6351731" y="4632861"/>
              <a:ext cx="345736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D2B196-AB31-CB44-A4D3-DBC23713E9CD}"/>
                </a:ext>
              </a:extLst>
            </p:cNvPr>
            <p:cNvSpPr txBox="1"/>
            <p:nvPr/>
          </p:nvSpPr>
          <p:spPr>
            <a:xfrm>
              <a:off x="5853461" y="461124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B782BB-E7C4-AE42-8A7B-503194A8A8E3}"/>
                </a:ext>
              </a:extLst>
            </p:cNvPr>
            <p:cNvSpPr txBox="1"/>
            <p:nvPr/>
          </p:nvSpPr>
          <p:spPr>
            <a:xfrm>
              <a:off x="5790039" y="493151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1</a:t>
              </a:r>
              <a:endParaRPr lang="en-US" sz="1400" baseline="-25000" dirty="0">
                <a:solidFill>
                  <a:schemeClr val="tx2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4C5496-26FF-E243-A19D-A1FEE4402FA6}"/>
                </a:ext>
              </a:extLst>
            </p:cNvPr>
            <p:cNvSpPr txBox="1"/>
            <p:nvPr/>
          </p:nvSpPr>
          <p:spPr>
            <a:xfrm>
              <a:off x="6511583" y="460638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0</a:t>
              </a:r>
              <a:endParaRPr lang="en-US" sz="14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39043C-1F6F-6546-B301-5AE6CB7A1E2B}"/>
                </a:ext>
              </a:extLst>
            </p:cNvPr>
            <p:cNvSpPr txBox="1"/>
            <p:nvPr/>
          </p:nvSpPr>
          <p:spPr>
            <a:xfrm>
              <a:off x="6535502" y="4994342"/>
              <a:ext cx="32412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  <a:r>
                <a:rPr lang="en-US" sz="1400" baseline="-25000" dirty="0"/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902105-D01F-CB4A-8486-2EC7A82B15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6615" y="5302119"/>
              <a:ext cx="388183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A9693F-E2ED-C548-BEA5-8BB9E9DD4423}"/>
                </a:ext>
              </a:extLst>
            </p:cNvPr>
            <p:cNvCxnSpPr>
              <a:cxnSpLocks/>
            </p:cNvCxnSpPr>
            <p:nvPr/>
          </p:nvCxnSpPr>
          <p:spPr>
            <a:xfrm>
              <a:off x="6704798" y="5302119"/>
              <a:ext cx="345736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AFE998-A064-954F-8CFF-D1D64C0F62CE}"/>
                </a:ext>
              </a:extLst>
            </p:cNvPr>
            <p:cNvSpPr txBox="1"/>
            <p:nvPr/>
          </p:nvSpPr>
          <p:spPr>
            <a:xfrm>
              <a:off x="6206529" y="528050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0</a:t>
              </a:r>
              <a:endParaRPr lang="en-US" sz="14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309179-E2BE-9842-AB1C-F69A5BB35941}"/>
                </a:ext>
              </a:extLst>
            </p:cNvPr>
            <p:cNvSpPr txBox="1"/>
            <p:nvPr/>
          </p:nvSpPr>
          <p:spPr>
            <a:xfrm>
              <a:off x="6864650" y="527563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1</a:t>
              </a:r>
              <a:endParaRPr lang="en-US" sz="1400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925E56-0C4B-9749-919A-974163E77307}"/>
                </a:ext>
              </a:extLst>
            </p:cNvPr>
            <p:cNvSpPr txBox="1"/>
            <p:nvPr/>
          </p:nvSpPr>
          <p:spPr>
            <a:xfrm>
              <a:off x="6089093" y="561217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0</a:t>
              </a:r>
              <a:endParaRPr lang="en-US" sz="1400" baseline="-25000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4BC66D-91CA-9546-BD72-931CE60014E5}"/>
                </a:ext>
              </a:extLst>
            </p:cNvPr>
            <p:cNvSpPr txBox="1"/>
            <p:nvPr/>
          </p:nvSpPr>
          <p:spPr>
            <a:xfrm>
              <a:off x="6868372" y="5675001"/>
              <a:ext cx="32412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  <a:r>
                <a:rPr lang="en-US" sz="1400" baseline="-25000" dirty="0"/>
                <a:t>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A43B28-E707-B840-8B04-B4F2D9FBB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1517" y="5982778"/>
              <a:ext cx="388183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A60AB5D-D175-DE47-90B3-CB403E914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49700" y="5982778"/>
              <a:ext cx="345736" cy="36067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9C2CB6-FB6F-4C43-991A-67905F95655C}"/>
                </a:ext>
              </a:extLst>
            </p:cNvPr>
            <p:cNvSpPr txBox="1"/>
            <p:nvPr/>
          </p:nvSpPr>
          <p:spPr>
            <a:xfrm>
              <a:off x="6551431" y="596115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169490-9209-8A47-9F79-6E37E5DB18B8}"/>
                </a:ext>
              </a:extLst>
            </p:cNvPr>
            <p:cNvSpPr txBox="1"/>
            <p:nvPr/>
          </p:nvSpPr>
          <p:spPr>
            <a:xfrm>
              <a:off x="7209552" y="595629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DA9DB3-EA5B-2542-8832-489639018CB9}"/>
                </a:ext>
              </a:extLst>
            </p:cNvPr>
            <p:cNvSpPr txBox="1"/>
            <p:nvPr/>
          </p:nvSpPr>
          <p:spPr>
            <a:xfrm>
              <a:off x="6446027" y="629283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02ED799-AEEB-0046-B4D8-80518ADE5538}"/>
                </a:ext>
              </a:extLst>
            </p:cNvPr>
            <p:cNvSpPr txBox="1"/>
            <p:nvPr/>
          </p:nvSpPr>
          <p:spPr>
            <a:xfrm>
              <a:off x="7340785" y="628877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0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73DBC-29F2-F742-9161-697F9FADA8D6}"/>
              </a:ext>
            </a:extLst>
          </p:cNvPr>
          <p:cNvSpPr/>
          <p:nvPr/>
        </p:nvSpPr>
        <p:spPr>
          <a:xfrm>
            <a:off x="3364523" y="4196862"/>
            <a:ext cx="5533292" cy="778395"/>
          </a:xfrm>
          <a:prstGeom prst="rect">
            <a:avLst/>
          </a:prstGeom>
          <a:solidFill>
            <a:srgbClr val="B9CDE5">
              <a:alpha val="3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1st layer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53C359-D108-AA4C-92B3-995C48DB30DC}"/>
              </a:ext>
            </a:extLst>
          </p:cNvPr>
          <p:cNvSpPr/>
          <p:nvPr/>
        </p:nvSpPr>
        <p:spPr>
          <a:xfrm>
            <a:off x="3364523" y="4965106"/>
            <a:ext cx="5533292" cy="1679007"/>
          </a:xfrm>
          <a:prstGeom prst="rect">
            <a:avLst/>
          </a:prstGeom>
          <a:solidFill>
            <a:schemeClr val="accent6">
              <a:lumMod val="40000"/>
              <a:lumOff val="60000"/>
              <a:alpha val="349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2nd layer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B8A468F-564D-E796-FEE6-B62BEB08F65D}"/>
              </a:ext>
            </a:extLst>
          </p:cNvPr>
          <p:cNvGrpSpPr/>
          <p:nvPr/>
        </p:nvGrpSpPr>
        <p:grpSpPr>
          <a:xfrm>
            <a:off x="202953" y="5532059"/>
            <a:ext cx="3073488" cy="1200329"/>
            <a:chOff x="202953" y="5532059"/>
            <a:chExt cx="3073488" cy="120032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7A9AC2D-4AEE-2D41-80A3-5F2D420A4606}"/>
                </a:ext>
              </a:extLst>
            </p:cNvPr>
            <p:cNvSpPr txBox="1"/>
            <p:nvPr/>
          </p:nvSpPr>
          <p:spPr>
            <a:xfrm>
              <a:off x="202953" y="5532059"/>
              <a:ext cx="29543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NCFs = </a:t>
              </a:r>
              <a:r>
                <a:rPr lang="en-US" sz="1600" dirty="0" err="1"/>
                <a:t>Unate</a:t>
              </a:r>
              <a:r>
                <a:rPr lang="en-US" sz="1600" dirty="0"/>
                <a:t> cascade functions = </a:t>
              </a:r>
            </a:p>
            <a:p>
              <a:r>
                <a:rPr lang="en-US" sz="1600" dirty="0"/>
                <a:t>Boolean Functions with shortest </a:t>
              </a:r>
            </a:p>
            <a:p>
              <a:r>
                <a:rPr lang="en-US" sz="1600" dirty="0"/>
                <a:t>average decision diagram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9FC0322-8BBB-61DF-0A92-4252A77732F2}"/>
                </a:ext>
              </a:extLst>
            </p:cNvPr>
            <p:cNvSpPr txBox="1"/>
            <p:nvPr/>
          </p:nvSpPr>
          <p:spPr>
            <a:xfrm>
              <a:off x="246185" y="6363056"/>
              <a:ext cx="30302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Jarrah et al. </a:t>
              </a:r>
              <a:r>
                <a:rPr lang="en-US" sz="1800" dirty="0" err="1">
                  <a:solidFill>
                    <a:schemeClr val="bg1">
                      <a:lumMod val="50000"/>
                    </a:schemeClr>
                  </a:solidFill>
                </a:rPr>
                <a:t>Physica</a:t>
              </a: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 D, 2007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A4EE093-BF51-35AE-7DBA-EB5988130F75}"/>
              </a:ext>
            </a:extLst>
          </p:cNvPr>
          <p:cNvSpPr txBox="1"/>
          <p:nvPr/>
        </p:nvSpPr>
        <p:spPr>
          <a:xfrm>
            <a:off x="6741602" y="6575170"/>
            <a:ext cx="2600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Kauffman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et al. PNAS, 2003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5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Stratification of all Boolean functions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5750F87-0D62-F340-877C-03B5E9BB9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377"/>
          <a:stretch/>
        </p:blipFill>
        <p:spPr>
          <a:xfrm>
            <a:off x="868166" y="1949314"/>
            <a:ext cx="7818634" cy="35513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DA103-461C-2945-AF1A-417DA6CE22FA}"/>
              </a:ext>
            </a:extLst>
          </p:cNvPr>
          <p:cNvSpPr/>
          <p:nvPr/>
        </p:nvSpPr>
        <p:spPr>
          <a:xfrm>
            <a:off x="1935679" y="1721922"/>
            <a:ext cx="2327564" cy="522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43B82-FA92-B84F-10B2-2E28154C5D11}"/>
              </a:ext>
            </a:extLst>
          </p:cNvPr>
          <p:cNvSpPr txBox="1"/>
          <p:nvPr/>
        </p:nvSpPr>
        <p:spPr>
          <a:xfrm>
            <a:off x="6143500" y="6488668"/>
            <a:ext cx="300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He and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Macauley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Physica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D, 2016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99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Determining canalizing layers is NP-hard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92596-F1B6-546E-346F-67523FC6C287}"/>
              </a:ext>
            </a:extLst>
          </p:cNvPr>
          <p:cNvSpPr txBox="1"/>
          <p:nvPr/>
        </p:nvSpPr>
        <p:spPr>
          <a:xfrm>
            <a:off x="4290023" y="6519446"/>
            <a:ext cx="498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Dimitrova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, Stigler,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Murrugarra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Automatica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, 2022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C63E4-FC3A-B5BD-FA7D-3AF3F33EC456}"/>
              </a:ext>
            </a:extLst>
          </p:cNvPr>
          <p:cNvSpPr txBox="1"/>
          <p:nvPr/>
        </p:nvSpPr>
        <p:spPr>
          <a:xfrm>
            <a:off x="243445" y="1417638"/>
            <a:ext cx="8657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Theorem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Unless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P=NP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is no polynomial time algorithm for determining the standard extended monomial form (i.e., the layers and the core polynomial) of a Boolean function.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77ED7-286D-189F-6147-65DB9765F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19"/>
          <a:stretch/>
        </p:blipFill>
        <p:spPr>
          <a:xfrm>
            <a:off x="1874210" y="3164057"/>
            <a:ext cx="4419870" cy="3355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F0EC08-1827-E5E3-7038-4F99FA04F18F}"/>
              </a:ext>
            </a:extLst>
          </p:cNvPr>
          <p:cNvSpPr txBox="1"/>
          <p:nvPr/>
        </p:nvSpPr>
        <p:spPr>
          <a:xfrm>
            <a:off x="1752564" y="2290848"/>
            <a:ext cx="5029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algorithms:</a:t>
            </a:r>
          </a:p>
          <a:p>
            <a:r>
              <a:rPr lang="en-US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 (Macaulay2): exhaustive enumeration</a:t>
            </a:r>
          </a:p>
          <a:p>
            <a:r>
              <a:rPr lang="en-US" dirty="0">
                <a:solidFill>
                  <a:srgbClr val="2E2E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 (Python): linear algebra</a:t>
            </a:r>
          </a:p>
        </p:txBody>
      </p:sp>
    </p:spTree>
    <p:extLst>
      <p:ext uri="{BB962C8B-B14F-4D97-AF65-F5344CB8AC3E}">
        <p14:creationId xmlns:p14="http://schemas.microsoft.com/office/powerpoint/2010/main" val="3491983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Prevalence of canalization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A3EF9-D8CE-A083-1F59-084585D37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1" y="1417638"/>
            <a:ext cx="7772400" cy="14934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DBB780-9EC9-EA9E-9DFF-A58C10619961}"/>
              </a:ext>
            </a:extLst>
          </p:cNvPr>
          <p:cNvSpPr/>
          <p:nvPr/>
        </p:nvSpPr>
        <p:spPr>
          <a:xfrm>
            <a:off x="4200176" y="2431473"/>
            <a:ext cx="380011" cy="45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C8CA3-1117-996D-59EB-EC11D83C9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076" y="2882735"/>
            <a:ext cx="5020210" cy="3346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D8ACD-9388-9D9E-6251-E02D1D971E48}"/>
              </a:ext>
            </a:extLst>
          </p:cNvPr>
          <p:cNvSpPr txBox="1"/>
          <p:nvPr/>
        </p:nvSpPr>
        <p:spPr>
          <a:xfrm>
            <a:off x="4290023" y="6519446"/>
            <a:ext cx="498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Dimitrova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, Stigler,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Murrugarra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Automatica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, 2022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53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9A2389F-E29F-4D4D-A98E-193A92FDCF71}"/>
              </a:ext>
            </a:extLst>
          </p:cNvPr>
          <p:cNvGrpSpPr/>
          <p:nvPr/>
        </p:nvGrpSpPr>
        <p:grpSpPr>
          <a:xfrm>
            <a:off x="1220617" y="1769148"/>
            <a:ext cx="6231198" cy="3319704"/>
            <a:chOff x="193353" y="1810436"/>
            <a:chExt cx="5042245" cy="29132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43F7D1-0CCF-0E42-9676-41DB6257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53" y="1810436"/>
              <a:ext cx="5042245" cy="291329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87B23D-9D7C-4541-B257-03CAE0C61F3F}"/>
                </a:ext>
              </a:extLst>
            </p:cNvPr>
            <p:cNvSpPr txBox="1"/>
            <p:nvPr/>
          </p:nvSpPr>
          <p:spPr>
            <a:xfrm>
              <a:off x="3441844" y="2702103"/>
              <a:ext cx="12443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observed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canalization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E48F4-A67C-D147-B368-C25E72C31CE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17" y="1662545"/>
            <a:ext cx="6355840" cy="3515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00A5B6-D67B-145C-7AC7-096312B58E28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75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canalization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7D52A-6874-724B-8E5F-B2EC38EF7AA7}"/>
              </a:ext>
            </a:extLst>
          </p:cNvPr>
          <p:cNvSpPr txBox="1"/>
          <p:nvPr/>
        </p:nvSpPr>
        <p:spPr>
          <a:xfrm>
            <a:off x="590207" y="5392957"/>
            <a:ext cx="6510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Nested canalizing functions are overrepresented in GRNs.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38102F-74C9-0548-8590-24A420547B18}"/>
              </a:ext>
            </a:extLst>
          </p:cNvPr>
          <p:cNvGrpSpPr/>
          <p:nvPr/>
        </p:nvGrpSpPr>
        <p:grpSpPr>
          <a:xfrm>
            <a:off x="1220617" y="1769148"/>
            <a:ext cx="6231198" cy="3319704"/>
            <a:chOff x="193353" y="1810436"/>
            <a:chExt cx="5042245" cy="29132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70BFC7-30AF-AD45-9BB6-621BA1CE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53" y="1810436"/>
              <a:ext cx="5042245" cy="29132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1054F3-8F57-2742-88F7-6E56B5AD8951}"/>
                </a:ext>
              </a:extLst>
            </p:cNvPr>
            <p:cNvSpPr txBox="1"/>
            <p:nvPr/>
          </p:nvSpPr>
          <p:spPr>
            <a:xfrm>
              <a:off x="3441844" y="2702103"/>
              <a:ext cx="12443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observed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C8FF1F4-37F5-1396-2DB5-B235B8B33A46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 regulatory networks</a:t>
            </a:r>
          </a:p>
        </p:txBody>
      </p:sp>
      <p:pic>
        <p:nvPicPr>
          <p:cNvPr id="4" name="Picture 3" descr="sample_network_web_high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4" y="1725351"/>
            <a:ext cx="7264400" cy="3934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3191" y="5700890"/>
            <a:ext cx="1846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Krumsiek et al., PLOS </a:t>
            </a:r>
            <a:r>
              <a:rPr lang="de-DE" sz="1000" dirty="0" err="1"/>
              <a:t>One</a:t>
            </a:r>
            <a:r>
              <a:rPr lang="de-DE" sz="1000" dirty="0"/>
              <a:t>, 2011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8202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canalization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7D52A-6874-724B-8E5F-B2EC38EF7AA7}"/>
              </a:ext>
            </a:extLst>
          </p:cNvPr>
          <p:cNvSpPr txBox="1"/>
          <p:nvPr/>
        </p:nvSpPr>
        <p:spPr>
          <a:xfrm>
            <a:off x="590206" y="5392957"/>
            <a:ext cx="8096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Nested canalizing functions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are overrepresented in GRNs.</a:t>
            </a:r>
            <a:br>
              <a:rPr lang="en-US" sz="2000" dirty="0"/>
            </a:br>
            <a:r>
              <a:rPr lang="en-US" sz="2000" dirty="0">
                <a:solidFill>
                  <a:schemeClr val="accent6"/>
                </a:solidFill>
              </a:rPr>
              <a:t>Question 1: 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Are GRNs enriched for canalizing functions in general or only NCFs?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52CBD3-8EE5-4040-ADD3-4F29772B4A2C}"/>
              </a:ext>
            </a:extLst>
          </p:cNvPr>
          <p:cNvGrpSpPr/>
          <p:nvPr/>
        </p:nvGrpSpPr>
        <p:grpSpPr>
          <a:xfrm>
            <a:off x="1220617" y="1769148"/>
            <a:ext cx="6231198" cy="3319704"/>
            <a:chOff x="193353" y="1810436"/>
            <a:chExt cx="5042245" cy="29132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BA6921-3B17-7A4D-863A-D9ABDCFDB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53" y="1810436"/>
              <a:ext cx="5042245" cy="29132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3810F6-3606-5648-8A37-C161FAE62652}"/>
                </a:ext>
              </a:extLst>
            </p:cNvPr>
            <p:cNvSpPr txBox="1"/>
            <p:nvPr/>
          </p:nvSpPr>
          <p:spPr>
            <a:xfrm>
              <a:off x="3441844" y="2702103"/>
              <a:ext cx="12443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observed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D4E3FC-FCF9-A1FC-1F8F-CB92D0ADBF9D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58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Mathematical definitions of canalization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61029-AB8C-3F4F-9734-44DD98A836EC}"/>
              </a:ext>
            </a:extLst>
          </p:cNvPr>
          <p:cNvSpPr txBox="1"/>
          <p:nvPr/>
        </p:nvSpPr>
        <p:spPr>
          <a:xfrm>
            <a:off x="252248" y="1576552"/>
            <a:ext cx="8855886" cy="4619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For a given Boolean gene regulatory network model, we can define canalization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on the level of variables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Canalizing variables (Kauffman, 1969 &amp; 1974)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Nested canalizing variables (Kauffman, 2003)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Canalizing layer structure (Li et al., 2013; He and Macauley, 2016)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on the function level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>
                <a:solidFill>
                  <a:schemeClr val="accent6"/>
                </a:solidFill>
              </a:rPr>
              <a:t>Partially canalizing functions &amp; collective canalization (</a:t>
            </a:r>
            <a:r>
              <a:rPr lang="en-US" dirty="0" err="1">
                <a:solidFill>
                  <a:schemeClr val="accent6"/>
                </a:solidFill>
              </a:rPr>
              <a:t>Reichhardt</a:t>
            </a:r>
            <a:r>
              <a:rPr lang="en-US" dirty="0">
                <a:solidFill>
                  <a:schemeClr val="accent6"/>
                </a:solidFill>
              </a:rPr>
              <a:t> and </a:t>
            </a:r>
            <a:r>
              <a:rPr lang="en-US" dirty="0" err="1">
                <a:solidFill>
                  <a:schemeClr val="accent6"/>
                </a:solidFill>
              </a:rPr>
              <a:t>Bassler</a:t>
            </a:r>
            <a:r>
              <a:rPr lang="en-US" dirty="0">
                <a:solidFill>
                  <a:schemeClr val="accent6"/>
                </a:solidFill>
              </a:rPr>
              <a:t>, 2007)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>
                <a:solidFill>
                  <a:schemeClr val="accent6"/>
                </a:solidFill>
              </a:rPr>
              <a:t>Canalization = input redundancy and input symmetry (Marquez-Pita &amp; Rocha, 2013)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dirty="0">
                <a:solidFill>
                  <a:schemeClr val="accent6"/>
                </a:solidFill>
              </a:rPr>
              <a:t>Canalizing strength (Kadelka, </a:t>
            </a:r>
            <a:r>
              <a:rPr lang="en-US" dirty="0" err="1">
                <a:solidFill>
                  <a:schemeClr val="accent6"/>
                </a:solidFill>
              </a:rPr>
              <a:t>Keilty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Laubenbacher</a:t>
            </a:r>
            <a:r>
              <a:rPr lang="en-US" dirty="0">
                <a:solidFill>
                  <a:schemeClr val="accent6"/>
                </a:solidFill>
              </a:rPr>
              <a:t>, 2023)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42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80CB0EA-612F-3041-992A-6FCDD25CFF0E}"/>
              </a:ext>
            </a:extLst>
          </p:cNvPr>
          <p:cNvSpPr txBox="1"/>
          <p:nvPr/>
        </p:nvSpPr>
        <p:spPr>
          <a:xfrm>
            <a:off x="2968613" y="6308458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f(x</a:t>
            </a:r>
            <a:r>
              <a:rPr lang="en-US" baseline="-25000" dirty="0"/>
              <a:t>1</a:t>
            </a:r>
            <a:r>
              <a:rPr lang="en-US" dirty="0"/>
              <a:t>,x</a:t>
            </a:r>
            <a:r>
              <a:rPr lang="en-US" baseline="-25000" dirty="0"/>
              <a:t>2</a:t>
            </a:r>
            <a:r>
              <a:rPr lang="en-US" dirty="0"/>
              <a:t>,x</a:t>
            </a:r>
            <a:r>
              <a:rPr lang="en-US" baseline="-25000" dirty="0"/>
              <a:t>3</a:t>
            </a:r>
            <a:r>
              <a:rPr lang="en-US" dirty="0"/>
              <a:t>) = x</a:t>
            </a:r>
            <a:r>
              <a:rPr lang="en-US" baseline="-25000" dirty="0"/>
              <a:t>1</a:t>
            </a:r>
            <a:r>
              <a:rPr lang="en-US" dirty="0"/>
              <a:t> OR (x</a:t>
            </a:r>
            <a:r>
              <a:rPr lang="en-US" baseline="-25000" dirty="0"/>
              <a:t>2</a:t>
            </a:r>
            <a:r>
              <a:rPr lang="en-US" dirty="0"/>
              <a:t> AND x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canalization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178C6D-09B4-5640-8C33-C74050DFB1CC}"/>
              </a:ext>
            </a:extLst>
          </p:cNvPr>
          <p:cNvGrpSpPr/>
          <p:nvPr/>
        </p:nvGrpSpPr>
        <p:grpSpPr>
          <a:xfrm>
            <a:off x="1059274" y="3286279"/>
            <a:ext cx="3417069" cy="3571721"/>
            <a:chOff x="1069549" y="3026219"/>
            <a:chExt cx="3417069" cy="357172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8342E0-D1C0-8D49-8987-604DA5461C5F}"/>
                </a:ext>
              </a:extLst>
            </p:cNvPr>
            <p:cNvCxnSpPr/>
            <p:nvPr/>
          </p:nvCxnSpPr>
          <p:spPr>
            <a:xfrm flipV="1">
              <a:off x="1152429" y="3403207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D14BA0-B05D-2843-8D71-6441734A4D6F}"/>
                </a:ext>
              </a:extLst>
            </p:cNvPr>
            <p:cNvCxnSpPr/>
            <p:nvPr/>
          </p:nvCxnSpPr>
          <p:spPr>
            <a:xfrm flipV="1">
              <a:off x="29571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F1B615-54E4-C24D-8E26-5D11A4D65B75}"/>
                </a:ext>
              </a:extLst>
            </p:cNvPr>
            <p:cNvCxnSpPr/>
            <p:nvPr/>
          </p:nvCxnSpPr>
          <p:spPr>
            <a:xfrm flipV="1">
              <a:off x="2957165" y="3401553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F3A3C5-4BA2-9D4F-AC3C-9C4CEE37BFEC}"/>
                </a:ext>
              </a:extLst>
            </p:cNvPr>
            <p:cNvCxnSpPr/>
            <p:nvPr/>
          </p:nvCxnSpPr>
          <p:spPr>
            <a:xfrm flipV="1">
              <a:off x="11283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E8061E-096C-D740-98C5-8998F2A62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3391175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30CCF7-492E-F040-A96C-E2AFE26742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429" y="3821481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D8606D-DA76-AE4E-8E61-D2B124E405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5206289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AD8D3F-EE70-E449-AEDD-274AEFD63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365" y="5638248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41A3B8-051F-F841-956D-68515D6178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29" y="3837049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2B0833-788B-BF40-9182-4E25FD5FC65B}"/>
                </a:ext>
              </a:extLst>
            </p:cNvPr>
            <p:cNvCxnSpPr>
              <a:cxnSpLocks/>
            </p:cNvCxnSpPr>
            <p:nvPr/>
          </p:nvCxnSpPr>
          <p:spPr>
            <a:xfrm>
              <a:off x="2143030" y="3424905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88B779-5D40-CD40-8D55-98E2A38CBE53}"/>
                </a:ext>
              </a:extLst>
            </p:cNvPr>
            <p:cNvCxnSpPr>
              <a:cxnSpLocks/>
            </p:cNvCxnSpPr>
            <p:nvPr/>
          </p:nvCxnSpPr>
          <p:spPr>
            <a:xfrm>
              <a:off x="3953533" y="3414631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F7F359-1202-BA4B-B8EC-939BE64F3045}"/>
                </a:ext>
              </a:extLst>
            </p:cNvPr>
            <p:cNvCxnSpPr>
              <a:cxnSpLocks/>
            </p:cNvCxnSpPr>
            <p:nvPr/>
          </p:nvCxnSpPr>
          <p:spPr>
            <a:xfrm>
              <a:off x="2981229" y="3831860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0E65D8-7D6A-1E46-A0D7-D59FDE775BA9}"/>
                </a:ext>
              </a:extLst>
            </p:cNvPr>
            <p:cNvSpPr txBox="1"/>
            <p:nvPr/>
          </p:nvSpPr>
          <p:spPr>
            <a:xfrm>
              <a:off x="1069549" y="565280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797C2D-2F52-1745-AB25-87A7EFBBF2BC}"/>
                </a:ext>
              </a:extLst>
            </p:cNvPr>
            <p:cNvSpPr txBox="1"/>
            <p:nvPr/>
          </p:nvSpPr>
          <p:spPr>
            <a:xfrm>
              <a:off x="2997272" y="5597712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36A2F1-F705-4E45-97F6-D3FA8F602B6F}"/>
                </a:ext>
              </a:extLst>
            </p:cNvPr>
            <p:cNvSpPr txBox="1"/>
            <p:nvPr/>
          </p:nvSpPr>
          <p:spPr>
            <a:xfrm>
              <a:off x="1974588" y="5185603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BFA29E-F431-0B46-AA3E-0C58397A2BA9}"/>
                </a:ext>
              </a:extLst>
            </p:cNvPr>
            <p:cNvSpPr txBox="1"/>
            <p:nvPr/>
          </p:nvSpPr>
          <p:spPr>
            <a:xfrm>
              <a:off x="3857975" y="518993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912023-0BF7-D040-A7BE-0781D5600FFA}"/>
                </a:ext>
              </a:extLst>
            </p:cNvPr>
            <p:cNvSpPr txBox="1"/>
            <p:nvPr/>
          </p:nvSpPr>
          <p:spPr>
            <a:xfrm>
              <a:off x="3938070" y="3366197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9D9460-C905-3847-AFE4-2A9E3F020F8D}"/>
                </a:ext>
              </a:extLst>
            </p:cNvPr>
            <p:cNvSpPr txBox="1"/>
            <p:nvPr/>
          </p:nvSpPr>
          <p:spPr>
            <a:xfrm>
              <a:off x="1107202" y="3814638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BD9C7C-2A8B-944C-8C43-BAA74D0E8408}"/>
                </a:ext>
              </a:extLst>
            </p:cNvPr>
            <p:cNvSpPr txBox="1"/>
            <p:nvPr/>
          </p:nvSpPr>
          <p:spPr>
            <a:xfrm>
              <a:off x="2941125" y="378142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BCA294-1EA5-9E4F-85EA-03C5A5450C67}"/>
                </a:ext>
              </a:extLst>
            </p:cNvPr>
            <p:cNvSpPr txBox="1"/>
            <p:nvPr/>
          </p:nvSpPr>
          <p:spPr>
            <a:xfrm>
              <a:off x="2102166" y="339088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0,1,1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E597C7-0815-0041-86DD-C7F0CE2F4736}"/>
                </a:ext>
              </a:extLst>
            </p:cNvPr>
            <p:cNvGrpSpPr/>
            <p:nvPr/>
          </p:nvGrpSpPr>
          <p:grpSpPr>
            <a:xfrm>
              <a:off x="1675001" y="5826276"/>
              <a:ext cx="1037280" cy="771664"/>
              <a:chOff x="7658378" y="5826653"/>
              <a:chExt cx="1037280" cy="77166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C597B42-93F0-D940-8BBF-E16A23367F95}"/>
                  </a:ext>
                </a:extLst>
              </p:cNvPr>
              <p:cNvCxnSpPr/>
              <p:nvPr/>
            </p:nvCxnSpPr>
            <p:spPr>
              <a:xfrm flipV="1">
                <a:off x="7960895" y="5962864"/>
                <a:ext cx="0" cy="4379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7EDD6DD-A57C-0745-83E7-BAFE07E81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0895" y="6385460"/>
                <a:ext cx="502920" cy="113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172FE51-3317-234D-A53F-4E079FC9B4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82506" y="6086970"/>
                <a:ext cx="446895" cy="298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AE4F3A-F02F-B441-ACE2-0FA3725949C1}"/>
                  </a:ext>
                </a:extLst>
              </p:cNvPr>
              <p:cNvSpPr txBox="1"/>
              <p:nvPr/>
            </p:nvSpPr>
            <p:spPr>
              <a:xfrm>
                <a:off x="7658378" y="5826653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8DE6C2E-3FD7-EB4A-8E56-B44662D7F4F3}"/>
                  </a:ext>
                </a:extLst>
              </p:cNvPr>
              <p:cNvSpPr txBox="1"/>
              <p:nvPr/>
            </p:nvSpPr>
            <p:spPr>
              <a:xfrm>
                <a:off x="8353034" y="5961465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44736C-972C-B144-A176-2F5403AFEF70}"/>
                  </a:ext>
                </a:extLst>
              </p:cNvPr>
              <p:cNvSpPr txBox="1"/>
              <p:nvPr/>
            </p:nvSpPr>
            <p:spPr>
              <a:xfrm>
                <a:off x="8371530" y="6290540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1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285E1-C0D8-6041-9B8C-888F6EBAE169}"/>
                </a:ext>
              </a:extLst>
            </p:cNvPr>
            <p:cNvSpPr txBox="1"/>
            <p:nvPr/>
          </p:nvSpPr>
          <p:spPr>
            <a:xfrm>
              <a:off x="1113886" y="524633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270AD9-F033-1240-B4B3-D711152917C7}"/>
                </a:ext>
              </a:extLst>
            </p:cNvPr>
            <p:cNvSpPr txBox="1"/>
            <p:nvPr/>
          </p:nvSpPr>
          <p:spPr>
            <a:xfrm>
              <a:off x="1112551" y="34138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DED482-CBFA-C74C-AC25-61BA9B630790}"/>
                </a:ext>
              </a:extLst>
            </p:cNvPr>
            <p:cNvSpPr txBox="1"/>
            <p:nvPr/>
          </p:nvSpPr>
          <p:spPr>
            <a:xfrm>
              <a:off x="2134561" y="48677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E41433-3B6E-9749-ACA3-E9384C4993AF}"/>
                </a:ext>
              </a:extLst>
            </p:cNvPr>
            <p:cNvSpPr txBox="1"/>
            <p:nvPr/>
          </p:nvSpPr>
          <p:spPr>
            <a:xfrm>
              <a:off x="2132668" y="30408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A8BD39-A3BC-2040-B5A5-82809B0D1C39}"/>
                </a:ext>
              </a:extLst>
            </p:cNvPr>
            <p:cNvSpPr txBox="1"/>
            <p:nvPr/>
          </p:nvSpPr>
          <p:spPr>
            <a:xfrm>
              <a:off x="3909766" y="30262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D6F5C1-BEC6-C54E-9EFD-4EFE52881BDB}"/>
                </a:ext>
              </a:extLst>
            </p:cNvPr>
            <p:cNvSpPr txBox="1"/>
            <p:nvPr/>
          </p:nvSpPr>
          <p:spPr>
            <a:xfrm>
              <a:off x="2847985" y="34572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487D15-4E5F-9145-A050-EA1D5244DCED}"/>
                </a:ext>
              </a:extLst>
            </p:cNvPr>
            <p:cNvSpPr txBox="1"/>
            <p:nvPr/>
          </p:nvSpPr>
          <p:spPr>
            <a:xfrm>
              <a:off x="2940347" y="526308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7CA7E7-A695-2542-8214-EC39B0655755}"/>
                </a:ext>
              </a:extLst>
            </p:cNvPr>
            <p:cNvSpPr txBox="1"/>
            <p:nvPr/>
          </p:nvSpPr>
          <p:spPr>
            <a:xfrm>
              <a:off x="3944699" y="48489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7282C13-86E1-2645-A9F4-F7794F31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6" y="1322125"/>
            <a:ext cx="8458200" cy="202474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043264B-EACB-5248-9B1A-E159DF8D387B}"/>
              </a:ext>
            </a:extLst>
          </p:cNvPr>
          <p:cNvSpPr/>
          <p:nvPr/>
        </p:nvSpPr>
        <p:spPr>
          <a:xfrm>
            <a:off x="4653898" y="1377572"/>
            <a:ext cx="1264017" cy="171569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39FB60-A5F8-0E49-9FFE-FAFE307D789D}"/>
              </a:ext>
            </a:extLst>
          </p:cNvPr>
          <p:cNvSpPr/>
          <p:nvPr/>
        </p:nvSpPr>
        <p:spPr>
          <a:xfrm>
            <a:off x="3139396" y="2903850"/>
            <a:ext cx="2162069" cy="21399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7D09C6-1EB2-924C-BDD7-751C6A57DB61}"/>
              </a:ext>
            </a:extLst>
          </p:cNvPr>
          <p:cNvSpPr/>
          <p:nvPr/>
        </p:nvSpPr>
        <p:spPr>
          <a:xfrm>
            <a:off x="5806396" y="2593640"/>
            <a:ext cx="1880279" cy="171569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48FCCA-DB74-E24B-A29A-C656C767A675}"/>
              </a:ext>
            </a:extLst>
          </p:cNvPr>
          <p:cNvSpPr/>
          <p:nvPr/>
        </p:nvSpPr>
        <p:spPr>
          <a:xfrm>
            <a:off x="323636" y="2903850"/>
            <a:ext cx="8496728" cy="443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E0BE43-A416-1044-B301-6AC3D5E16213}"/>
              </a:ext>
            </a:extLst>
          </p:cNvPr>
          <p:cNvSpPr/>
          <p:nvPr/>
        </p:nvSpPr>
        <p:spPr>
          <a:xfrm>
            <a:off x="281468" y="3356136"/>
            <a:ext cx="6729777" cy="3644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canalization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178C6D-09B4-5640-8C33-C74050DFB1CC}"/>
              </a:ext>
            </a:extLst>
          </p:cNvPr>
          <p:cNvGrpSpPr/>
          <p:nvPr/>
        </p:nvGrpSpPr>
        <p:grpSpPr>
          <a:xfrm>
            <a:off x="1059274" y="3286279"/>
            <a:ext cx="3417069" cy="3571721"/>
            <a:chOff x="1069549" y="3026219"/>
            <a:chExt cx="3417069" cy="357172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8342E0-D1C0-8D49-8987-604DA5461C5F}"/>
                </a:ext>
              </a:extLst>
            </p:cNvPr>
            <p:cNvCxnSpPr/>
            <p:nvPr/>
          </p:nvCxnSpPr>
          <p:spPr>
            <a:xfrm flipV="1">
              <a:off x="1152429" y="3403207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D14BA0-B05D-2843-8D71-6441734A4D6F}"/>
                </a:ext>
              </a:extLst>
            </p:cNvPr>
            <p:cNvCxnSpPr/>
            <p:nvPr/>
          </p:nvCxnSpPr>
          <p:spPr>
            <a:xfrm flipV="1">
              <a:off x="29571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F1B615-54E4-C24D-8E26-5D11A4D65B75}"/>
                </a:ext>
              </a:extLst>
            </p:cNvPr>
            <p:cNvCxnSpPr/>
            <p:nvPr/>
          </p:nvCxnSpPr>
          <p:spPr>
            <a:xfrm flipV="1">
              <a:off x="2957165" y="3401553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F3A3C5-4BA2-9D4F-AC3C-9C4CEE37BFEC}"/>
                </a:ext>
              </a:extLst>
            </p:cNvPr>
            <p:cNvCxnSpPr/>
            <p:nvPr/>
          </p:nvCxnSpPr>
          <p:spPr>
            <a:xfrm flipV="1">
              <a:off x="11283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E8061E-096C-D740-98C5-8998F2A62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3391175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30CCF7-492E-F040-A96C-E2AFE26742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429" y="3821481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D8606D-DA76-AE4E-8E61-D2B124E405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5206289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AD8D3F-EE70-E449-AEDD-274AEFD63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365" y="5638248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41A3B8-051F-F841-956D-68515D6178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29" y="3837049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2B0833-788B-BF40-9182-4E25FD5FC65B}"/>
                </a:ext>
              </a:extLst>
            </p:cNvPr>
            <p:cNvCxnSpPr>
              <a:cxnSpLocks/>
            </p:cNvCxnSpPr>
            <p:nvPr/>
          </p:nvCxnSpPr>
          <p:spPr>
            <a:xfrm>
              <a:off x="2143030" y="3424905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88B779-5D40-CD40-8D55-98E2A38CBE53}"/>
                </a:ext>
              </a:extLst>
            </p:cNvPr>
            <p:cNvCxnSpPr>
              <a:cxnSpLocks/>
            </p:cNvCxnSpPr>
            <p:nvPr/>
          </p:nvCxnSpPr>
          <p:spPr>
            <a:xfrm>
              <a:off x="3953533" y="3414631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F7F359-1202-BA4B-B8EC-939BE64F3045}"/>
                </a:ext>
              </a:extLst>
            </p:cNvPr>
            <p:cNvCxnSpPr>
              <a:cxnSpLocks/>
            </p:cNvCxnSpPr>
            <p:nvPr/>
          </p:nvCxnSpPr>
          <p:spPr>
            <a:xfrm>
              <a:off x="2981229" y="3831860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0E65D8-7D6A-1E46-A0D7-D59FDE775BA9}"/>
                </a:ext>
              </a:extLst>
            </p:cNvPr>
            <p:cNvSpPr txBox="1"/>
            <p:nvPr/>
          </p:nvSpPr>
          <p:spPr>
            <a:xfrm>
              <a:off x="1069549" y="565280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797C2D-2F52-1745-AB25-87A7EFBBF2BC}"/>
                </a:ext>
              </a:extLst>
            </p:cNvPr>
            <p:cNvSpPr txBox="1"/>
            <p:nvPr/>
          </p:nvSpPr>
          <p:spPr>
            <a:xfrm>
              <a:off x="2997272" y="5597712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36A2F1-F705-4E45-97F6-D3FA8F602B6F}"/>
                </a:ext>
              </a:extLst>
            </p:cNvPr>
            <p:cNvSpPr txBox="1"/>
            <p:nvPr/>
          </p:nvSpPr>
          <p:spPr>
            <a:xfrm>
              <a:off x="1974588" y="5185603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BFA29E-F431-0B46-AA3E-0C58397A2BA9}"/>
                </a:ext>
              </a:extLst>
            </p:cNvPr>
            <p:cNvSpPr txBox="1"/>
            <p:nvPr/>
          </p:nvSpPr>
          <p:spPr>
            <a:xfrm>
              <a:off x="3857975" y="518993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912023-0BF7-D040-A7BE-0781D5600FFA}"/>
                </a:ext>
              </a:extLst>
            </p:cNvPr>
            <p:cNvSpPr txBox="1"/>
            <p:nvPr/>
          </p:nvSpPr>
          <p:spPr>
            <a:xfrm>
              <a:off x="3938070" y="3366197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9D9460-C905-3847-AFE4-2A9E3F020F8D}"/>
                </a:ext>
              </a:extLst>
            </p:cNvPr>
            <p:cNvSpPr txBox="1"/>
            <p:nvPr/>
          </p:nvSpPr>
          <p:spPr>
            <a:xfrm>
              <a:off x="1107202" y="3814638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BD9C7C-2A8B-944C-8C43-BAA74D0E8408}"/>
                </a:ext>
              </a:extLst>
            </p:cNvPr>
            <p:cNvSpPr txBox="1"/>
            <p:nvPr/>
          </p:nvSpPr>
          <p:spPr>
            <a:xfrm>
              <a:off x="2941125" y="378142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BCA294-1EA5-9E4F-85EA-03C5A5450C67}"/>
                </a:ext>
              </a:extLst>
            </p:cNvPr>
            <p:cNvSpPr txBox="1"/>
            <p:nvPr/>
          </p:nvSpPr>
          <p:spPr>
            <a:xfrm>
              <a:off x="2102166" y="339088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0,1,1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E597C7-0815-0041-86DD-C7F0CE2F4736}"/>
                </a:ext>
              </a:extLst>
            </p:cNvPr>
            <p:cNvGrpSpPr/>
            <p:nvPr/>
          </p:nvGrpSpPr>
          <p:grpSpPr>
            <a:xfrm>
              <a:off x="1675001" y="5826276"/>
              <a:ext cx="1037280" cy="771664"/>
              <a:chOff x="7658378" y="5826653"/>
              <a:chExt cx="1037280" cy="77166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C597B42-93F0-D940-8BBF-E16A23367F95}"/>
                  </a:ext>
                </a:extLst>
              </p:cNvPr>
              <p:cNvCxnSpPr/>
              <p:nvPr/>
            </p:nvCxnSpPr>
            <p:spPr>
              <a:xfrm flipV="1">
                <a:off x="7960895" y="5962864"/>
                <a:ext cx="0" cy="4379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7EDD6DD-A57C-0745-83E7-BAFE07E81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0895" y="6385460"/>
                <a:ext cx="502920" cy="113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172FE51-3317-234D-A53F-4E079FC9B4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82506" y="6086970"/>
                <a:ext cx="446895" cy="298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AE4F3A-F02F-B441-ACE2-0FA3725949C1}"/>
                  </a:ext>
                </a:extLst>
              </p:cNvPr>
              <p:cNvSpPr txBox="1"/>
              <p:nvPr/>
            </p:nvSpPr>
            <p:spPr>
              <a:xfrm>
                <a:off x="7658378" y="5826653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8DE6C2E-3FD7-EB4A-8E56-B44662D7F4F3}"/>
                  </a:ext>
                </a:extLst>
              </p:cNvPr>
              <p:cNvSpPr txBox="1"/>
              <p:nvPr/>
            </p:nvSpPr>
            <p:spPr>
              <a:xfrm>
                <a:off x="8353034" y="5961465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44736C-972C-B144-A176-2F5403AFEF70}"/>
                  </a:ext>
                </a:extLst>
              </p:cNvPr>
              <p:cNvSpPr txBox="1"/>
              <p:nvPr/>
            </p:nvSpPr>
            <p:spPr>
              <a:xfrm>
                <a:off x="8371530" y="6290540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1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285E1-C0D8-6041-9B8C-888F6EBAE169}"/>
                </a:ext>
              </a:extLst>
            </p:cNvPr>
            <p:cNvSpPr txBox="1"/>
            <p:nvPr/>
          </p:nvSpPr>
          <p:spPr>
            <a:xfrm>
              <a:off x="1113886" y="524633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270AD9-F033-1240-B4B3-D711152917C7}"/>
                </a:ext>
              </a:extLst>
            </p:cNvPr>
            <p:cNvSpPr txBox="1"/>
            <p:nvPr/>
          </p:nvSpPr>
          <p:spPr>
            <a:xfrm>
              <a:off x="1112551" y="34138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DED482-CBFA-C74C-AC25-61BA9B630790}"/>
                </a:ext>
              </a:extLst>
            </p:cNvPr>
            <p:cNvSpPr txBox="1"/>
            <p:nvPr/>
          </p:nvSpPr>
          <p:spPr>
            <a:xfrm>
              <a:off x="2134561" y="48677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E41433-3B6E-9749-ACA3-E9384C4993AF}"/>
                </a:ext>
              </a:extLst>
            </p:cNvPr>
            <p:cNvSpPr txBox="1"/>
            <p:nvPr/>
          </p:nvSpPr>
          <p:spPr>
            <a:xfrm>
              <a:off x="2132668" y="30408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A8BD39-A3BC-2040-B5A5-82809B0D1C39}"/>
                </a:ext>
              </a:extLst>
            </p:cNvPr>
            <p:cNvSpPr txBox="1"/>
            <p:nvPr/>
          </p:nvSpPr>
          <p:spPr>
            <a:xfrm>
              <a:off x="3909766" y="30262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D6F5C1-BEC6-C54E-9EFD-4EFE52881BDB}"/>
                </a:ext>
              </a:extLst>
            </p:cNvPr>
            <p:cNvSpPr txBox="1"/>
            <p:nvPr/>
          </p:nvSpPr>
          <p:spPr>
            <a:xfrm>
              <a:off x="2847985" y="34572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487D15-4E5F-9145-A050-EA1D5244DCED}"/>
                </a:ext>
              </a:extLst>
            </p:cNvPr>
            <p:cNvSpPr txBox="1"/>
            <p:nvPr/>
          </p:nvSpPr>
          <p:spPr>
            <a:xfrm>
              <a:off x="2940347" y="526308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7CA7E7-A695-2542-8214-EC39B0655755}"/>
                </a:ext>
              </a:extLst>
            </p:cNvPr>
            <p:cNvSpPr txBox="1"/>
            <p:nvPr/>
          </p:nvSpPr>
          <p:spPr>
            <a:xfrm>
              <a:off x="3944699" y="48489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7282C13-86E1-2645-A9F4-F7794F31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6" y="1322125"/>
            <a:ext cx="8458200" cy="2024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FB73C-7502-6441-9D0A-C65EB9457525}"/>
              </a:ext>
            </a:extLst>
          </p:cNvPr>
          <p:cNvSpPr txBox="1"/>
          <p:nvPr/>
        </p:nvSpPr>
        <p:spPr>
          <a:xfrm>
            <a:off x="4821998" y="3626257"/>
            <a:ext cx="39389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 </a:t>
            </a:r>
            <a:r>
              <a:rPr lang="en-US" dirty="0"/>
              <a:t>= 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 = 1         </a:t>
            </a:r>
            <a:r>
              <a:rPr lang="en-US" dirty="0">
                <a:sym typeface="Wingdings" pitchFamily="2" charset="2"/>
              </a:rPr>
              <a:t> f is 1-set canalizing</a:t>
            </a:r>
            <a:endParaRPr lang="en-US" dirty="0"/>
          </a:p>
          <a:p>
            <a:r>
              <a:rPr lang="en-US" dirty="0"/>
              <a:t>x</a:t>
            </a:r>
            <a:r>
              <a:rPr lang="en-US" baseline="-25000" dirty="0"/>
              <a:t>2 </a:t>
            </a:r>
            <a:r>
              <a:rPr lang="en-US" dirty="0"/>
              <a:t>= 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 = 0 or 1</a:t>
            </a:r>
          </a:p>
          <a:p>
            <a:r>
              <a:rPr lang="en-US" dirty="0"/>
              <a:t>x</a:t>
            </a:r>
            <a:r>
              <a:rPr lang="en-US" baseline="-25000" dirty="0"/>
              <a:t>3 </a:t>
            </a:r>
            <a:r>
              <a:rPr lang="en-US" dirty="0"/>
              <a:t>= 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 = 0 or 1</a:t>
            </a:r>
          </a:p>
          <a:p>
            <a:r>
              <a:rPr lang="en-US" dirty="0"/>
              <a:t>x</a:t>
            </a:r>
            <a:r>
              <a:rPr lang="en-US" baseline="-25000" dirty="0"/>
              <a:t>1 </a:t>
            </a:r>
            <a:r>
              <a:rPr lang="en-US" dirty="0"/>
              <a:t>= 0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 = 0 or 1</a:t>
            </a:r>
          </a:p>
          <a:p>
            <a:r>
              <a:rPr lang="en-US" dirty="0"/>
              <a:t>x</a:t>
            </a:r>
            <a:r>
              <a:rPr lang="en-US" baseline="-25000" dirty="0"/>
              <a:t>2 </a:t>
            </a:r>
            <a:r>
              <a:rPr lang="en-US" dirty="0"/>
              <a:t>= 0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 = 0 or 1</a:t>
            </a:r>
          </a:p>
          <a:p>
            <a:r>
              <a:rPr lang="en-US" dirty="0"/>
              <a:t>x</a:t>
            </a:r>
            <a:r>
              <a:rPr lang="en-US" baseline="-25000" dirty="0"/>
              <a:t>3 </a:t>
            </a:r>
            <a:r>
              <a:rPr lang="en-US" dirty="0"/>
              <a:t>= 0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 = 0 or 1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P</a:t>
            </a:r>
            <a:r>
              <a:rPr lang="en-US" baseline="-25000" dirty="0">
                <a:sym typeface="Wingdings" pitchFamily="2" charset="2"/>
              </a:rPr>
              <a:t>1</a:t>
            </a:r>
            <a:r>
              <a:rPr lang="en-US" dirty="0">
                <a:sym typeface="Wingdings" pitchFamily="2" charset="2"/>
              </a:rPr>
              <a:t>(f) = 1/6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91F5FE-D58B-6247-90DA-74167B66B998}"/>
              </a:ext>
            </a:extLst>
          </p:cNvPr>
          <p:cNvSpPr/>
          <p:nvPr/>
        </p:nvSpPr>
        <p:spPr>
          <a:xfrm>
            <a:off x="4653898" y="1377572"/>
            <a:ext cx="1264017" cy="171569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D8F6BB-C85D-2B44-BEA3-508B98252177}"/>
              </a:ext>
            </a:extLst>
          </p:cNvPr>
          <p:cNvSpPr/>
          <p:nvPr/>
        </p:nvSpPr>
        <p:spPr>
          <a:xfrm>
            <a:off x="3139396" y="2903850"/>
            <a:ext cx="2162069" cy="21399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3039A3-5EEB-2E4A-A8E4-F5066C6F98E2}"/>
              </a:ext>
            </a:extLst>
          </p:cNvPr>
          <p:cNvSpPr txBox="1"/>
          <p:nvPr/>
        </p:nvSpPr>
        <p:spPr>
          <a:xfrm>
            <a:off x="2968613" y="6308458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f(x</a:t>
            </a:r>
            <a:r>
              <a:rPr lang="en-US" baseline="-25000" dirty="0"/>
              <a:t>1</a:t>
            </a:r>
            <a:r>
              <a:rPr lang="en-US" dirty="0"/>
              <a:t>,x</a:t>
            </a:r>
            <a:r>
              <a:rPr lang="en-US" baseline="-25000" dirty="0"/>
              <a:t>2</a:t>
            </a:r>
            <a:r>
              <a:rPr lang="en-US" dirty="0"/>
              <a:t>,x</a:t>
            </a:r>
            <a:r>
              <a:rPr lang="en-US" baseline="-25000" dirty="0"/>
              <a:t>3</a:t>
            </a:r>
            <a:r>
              <a:rPr lang="en-US" dirty="0"/>
              <a:t>) = x</a:t>
            </a:r>
            <a:r>
              <a:rPr lang="en-US" baseline="-25000" dirty="0"/>
              <a:t>1</a:t>
            </a:r>
            <a:r>
              <a:rPr lang="en-US" dirty="0"/>
              <a:t> OR (x</a:t>
            </a:r>
            <a:r>
              <a:rPr lang="en-US" baseline="-25000" dirty="0"/>
              <a:t>2</a:t>
            </a:r>
            <a:r>
              <a:rPr lang="en-US" dirty="0"/>
              <a:t> AND x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89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canalization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178C6D-09B4-5640-8C33-C74050DFB1CC}"/>
              </a:ext>
            </a:extLst>
          </p:cNvPr>
          <p:cNvGrpSpPr/>
          <p:nvPr/>
        </p:nvGrpSpPr>
        <p:grpSpPr>
          <a:xfrm>
            <a:off x="1059274" y="3286279"/>
            <a:ext cx="3417069" cy="3571721"/>
            <a:chOff x="1069549" y="3026219"/>
            <a:chExt cx="3417069" cy="357172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8342E0-D1C0-8D49-8987-604DA5461C5F}"/>
                </a:ext>
              </a:extLst>
            </p:cNvPr>
            <p:cNvCxnSpPr/>
            <p:nvPr/>
          </p:nvCxnSpPr>
          <p:spPr>
            <a:xfrm flipV="1">
              <a:off x="1152429" y="3403207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D14BA0-B05D-2843-8D71-6441734A4D6F}"/>
                </a:ext>
              </a:extLst>
            </p:cNvPr>
            <p:cNvCxnSpPr/>
            <p:nvPr/>
          </p:nvCxnSpPr>
          <p:spPr>
            <a:xfrm flipV="1">
              <a:off x="29571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F1B615-54E4-C24D-8E26-5D11A4D65B75}"/>
                </a:ext>
              </a:extLst>
            </p:cNvPr>
            <p:cNvCxnSpPr/>
            <p:nvPr/>
          </p:nvCxnSpPr>
          <p:spPr>
            <a:xfrm flipV="1">
              <a:off x="2957165" y="3401553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F3A3C5-4BA2-9D4F-AC3C-9C4CEE37BFEC}"/>
                </a:ext>
              </a:extLst>
            </p:cNvPr>
            <p:cNvCxnSpPr/>
            <p:nvPr/>
          </p:nvCxnSpPr>
          <p:spPr>
            <a:xfrm flipV="1">
              <a:off x="11283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E8061E-096C-D740-98C5-8998F2A62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3391175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30CCF7-492E-F040-A96C-E2AFE26742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429" y="3821481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D8606D-DA76-AE4E-8E61-D2B124E405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5206289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AD8D3F-EE70-E449-AEDD-274AEFD63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365" y="5638248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41A3B8-051F-F841-956D-68515D6178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29" y="3837049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2B0833-788B-BF40-9182-4E25FD5FC65B}"/>
                </a:ext>
              </a:extLst>
            </p:cNvPr>
            <p:cNvCxnSpPr>
              <a:cxnSpLocks/>
            </p:cNvCxnSpPr>
            <p:nvPr/>
          </p:nvCxnSpPr>
          <p:spPr>
            <a:xfrm>
              <a:off x="2143030" y="3424905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88B779-5D40-CD40-8D55-98E2A38CBE53}"/>
                </a:ext>
              </a:extLst>
            </p:cNvPr>
            <p:cNvCxnSpPr>
              <a:cxnSpLocks/>
            </p:cNvCxnSpPr>
            <p:nvPr/>
          </p:nvCxnSpPr>
          <p:spPr>
            <a:xfrm>
              <a:off x="3953533" y="3414631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F7F359-1202-BA4B-B8EC-939BE64F3045}"/>
                </a:ext>
              </a:extLst>
            </p:cNvPr>
            <p:cNvCxnSpPr>
              <a:cxnSpLocks/>
            </p:cNvCxnSpPr>
            <p:nvPr/>
          </p:nvCxnSpPr>
          <p:spPr>
            <a:xfrm>
              <a:off x="2981229" y="3831860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0E65D8-7D6A-1E46-A0D7-D59FDE775BA9}"/>
                </a:ext>
              </a:extLst>
            </p:cNvPr>
            <p:cNvSpPr txBox="1"/>
            <p:nvPr/>
          </p:nvSpPr>
          <p:spPr>
            <a:xfrm>
              <a:off x="1069549" y="565280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797C2D-2F52-1745-AB25-87A7EFBBF2BC}"/>
                </a:ext>
              </a:extLst>
            </p:cNvPr>
            <p:cNvSpPr txBox="1"/>
            <p:nvPr/>
          </p:nvSpPr>
          <p:spPr>
            <a:xfrm>
              <a:off x="2997272" y="5597712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36A2F1-F705-4E45-97F6-D3FA8F602B6F}"/>
                </a:ext>
              </a:extLst>
            </p:cNvPr>
            <p:cNvSpPr txBox="1"/>
            <p:nvPr/>
          </p:nvSpPr>
          <p:spPr>
            <a:xfrm>
              <a:off x="1974588" y="5185603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BFA29E-F431-0B46-AA3E-0C58397A2BA9}"/>
                </a:ext>
              </a:extLst>
            </p:cNvPr>
            <p:cNvSpPr txBox="1"/>
            <p:nvPr/>
          </p:nvSpPr>
          <p:spPr>
            <a:xfrm>
              <a:off x="3857975" y="518993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912023-0BF7-D040-A7BE-0781D5600FFA}"/>
                </a:ext>
              </a:extLst>
            </p:cNvPr>
            <p:cNvSpPr txBox="1"/>
            <p:nvPr/>
          </p:nvSpPr>
          <p:spPr>
            <a:xfrm>
              <a:off x="3938070" y="3366197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9D9460-C905-3847-AFE4-2A9E3F020F8D}"/>
                </a:ext>
              </a:extLst>
            </p:cNvPr>
            <p:cNvSpPr txBox="1"/>
            <p:nvPr/>
          </p:nvSpPr>
          <p:spPr>
            <a:xfrm>
              <a:off x="1107202" y="3814638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BD9C7C-2A8B-944C-8C43-BAA74D0E8408}"/>
                </a:ext>
              </a:extLst>
            </p:cNvPr>
            <p:cNvSpPr txBox="1"/>
            <p:nvPr/>
          </p:nvSpPr>
          <p:spPr>
            <a:xfrm>
              <a:off x="2941125" y="378142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BCA294-1EA5-9E4F-85EA-03C5A5450C67}"/>
                </a:ext>
              </a:extLst>
            </p:cNvPr>
            <p:cNvSpPr txBox="1"/>
            <p:nvPr/>
          </p:nvSpPr>
          <p:spPr>
            <a:xfrm>
              <a:off x="2102166" y="339088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0,1,1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E597C7-0815-0041-86DD-C7F0CE2F4736}"/>
                </a:ext>
              </a:extLst>
            </p:cNvPr>
            <p:cNvGrpSpPr/>
            <p:nvPr/>
          </p:nvGrpSpPr>
          <p:grpSpPr>
            <a:xfrm>
              <a:off x="1675001" y="5826276"/>
              <a:ext cx="1037280" cy="771664"/>
              <a:chOff x="7658378" y="5826653"/>
              <a:chExt cx="1037280" cy="77166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C597B42-93F0-D940-8BBF-E16A23367F95}"/>
                  </a:ext>
                </a:extLst>
              </p:cNvPr>
              <p:cNvCxnSpPr/>
              <p:nvPr/>
            </p:nvCxnSpPr>
            <p:spPr>
              <a:xfrm flipV="1">
                <a:off x="7960895" y="5962864"/>
                <a:ext cx="0" cy="4379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7EDD6DD-A57C-0745-83E7-BAFE07E81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0895" y="6385460"/>
                <a:ext cx="502920" cy="113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172FE51-3317-234D-A53F-4E079FC9B4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82506" y="6086970"/>
                <a:ext cx="446895" cy="298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AE4F3A-F02F-B441-ACE2-0FA3725949C1}"/>
                  </a:ext>
                </a:extLst>
              </p:cNvPr>
              <p:cNvSpPr txBox="1"/>
              <p:nvPr/>
            </p:nvSpPr>
            <p:spPr>
              <a:xfrm>
                <a:off x="7658378" y="5826653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8DE6C2E-3FD7-EB4A-8E56-B44662D7F4F3}"/>
                  </a:ext>
                </a:extLst>
              </p:cNvPr>
              <p:cNvSpPr txBox="1"/>
              <p:nvPr/>
            </p:nvSpPr>
            <p:spPr>
              <a:xfrm>
                <a:off x="8353034" y="5961465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44736C-972C-B144-A176-2F5403AFEF70}"/>
                  </a:ext>
                </a:extLst>
              </p:cNvPr>
              <p:cNvSpPr txBox="1"/>
              <p:nvPr/>
            </p:nvSpPr>
            <p:spPr>
              <a:xfrm>
                <a:off x="8371530" y="6290540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1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285E1-C0D8-6041-9B8C-888F6EBAE169}"/>
                </a:ext>
              </a:extLst>
            </p:cNvPr>
            <p:cNvSpPr txBox="1"/>
            <p:nvPr/>
          </p:nvSpPr>
          <p:spPr>
            <a:xfrm>
              <a:off x="1113886" y="524633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270AD9-F033-1240-B4B3-D711152917C7}"/>
                </a:ext>
              </a:extLst>
            </p:cNvPr>
            <p:cNvSpPr txBox="1"/>
            <p:nvPr/>
          </p:nvSpPr>
          <p:spPr>
            <a:xfrm>
              <a:off x="1112551" y="34138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DED482-CBFA-C74C-AC25-61BA9B630790}"/>
                </a:ext>
              </a:extLst>
            </p:cNvPr>
            <p:cNvSpPr txBox="1"/>
            <p:nvPr/>
          </p:nvSpPr>
          <p:spPr>
            <a:xfrm>
              <a:off x="2134561" y="48677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E41433-3B6E-9749-ACA3-E9384C4993AF}"/>
                </a:ext>
              </a:extLst>
            </p:cNvPr>
            <p:cNvSpPr txBox="1"/>
            <p:nvPr/>
          </p:nvSpPr>
          <p:spPr>
            <a:xfrm>
              <a:off x="2132668" y="30408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A8BD39-A3BC-2040-B5A5-82809B0D1C39}"/>
                </a:ext>
              </a:extLst>
            </p:cNvPr>
            <p:cNvSpPr txBox="1"/>
            <p:nvPr/>
          </p:nvSpPr>
          <p:spPr>
            <a:xfrm>
              <a:off x="3909766" y="30262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D6F5C1-BEC6-C54E-9EFD-4EFE52881BDB}"/>
                </a:ext>
              </a:extLst>
            </p:cNvPr>
            <p:cNvSpPr txBox="1"/>
            <p:nvPr/>
          </p:nvSpPr>
          <p:spPr>
            <a:xfrm>
              <a:off x="2847985" y="34572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487D15-4E5F-9145-A050-EA1D5244DCED}"/>
                </a:ext>
              </a:extLst>
            </p:cNvPr>
            <p:cNvSpPr txBox="1"/>
            <p:nvPr/>
          </p:nvSpPr>
          <p:spPr>
            <a:xfrm>
              <a:off x="2940347" y="526308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7CA7E7-A695-2542-8214-EC39B0655755}"/>
                </a:ext>
              </a:extLst>
            </p:cNvPr>
            <p:cNvSpPr txBox="1"/>
            <p:nvPr/>
          </p:nvSpPr>
          <p:spPr>
            <a:xfrm>
              <a:off x="3944699" y="48489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7282C13-86E1-2645-A9F4-F7794F31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6" y="1322125"/>
            <a:ext cx="8458200" cy="20247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0518D6-D534-4C49-AB42-6242F36A96EA}"/>
              </a:ext>
            </a:extLst>
          </p:cNvPr>
          <p:cNvSpPr txBox="1"/>
          <p:nvPr/>
        </p:nvSpPr>
        <p:spPr>
          <a:xfrm>
            <a:off x="4658486" y="3630270"/>
            <a:ext cx="45842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P</a:t>
            </a:r>
            <a:r>
              <a:rPr lang="en-US" baseline="-25000" dirty="0">
                <a:sym typeface="Wingdings" pitchFamily="2" charset="2"/>
              </a:rPr>
              <a:t>1</a:t>
            </a:r>
            <a:r>
              <a:rPr lang="en-US" dirty="0">
                <a:sym typeface="Wingdings" pitchFamily="2" charset="2"/>
              </a:rPr>
              <a:t>(f) = 1/6 (= proportion of “constant” faces)</a:t>
            </a:r>
          </a:p>
          <a:p>
            <a:r>
              <a:rPr lang="en-US" dirty="0">
                <a:sym typeface="Wingdings" pitchFamily="2" charset="2"/>
              </a:rPr>
              <a:t>P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(f) = 7/12 (= proportion of “constant” edges)</a:t>
            </a:r>
            <a:endParaRPr lang="en-US" dirty="0"/>
          </a:p>
          <a:p>
            <a:r>
              <a:rPr lang="en-US" dirty="0"/>
              <a:t>P</a:t>
            </a:r>
            <a:r>
              <a:rPr lang="en-US" baseline="-25000" dirty="0"/>
              <a:t>3</a:t>
            </a:r>
            <a:r>
              <a:rPr lang="en-US" dirty="0"/>
              <a:t>(f) = 1 (= proportion of “constant” vertices)</a:t>
            </a:r>
          </a:p>
          <a:p>
            <a:endParaRPr lang="en-US" dirty="0"/>
          </a:p>
          <a:p>
            <a:r>
              <a:rPr lang="en-US" dirty="0"/>
              <a:t>In general,</a:t>
            </a:r>
          </a:p>
          <a:p>
            <a:r>
              <a:rPr lang="en-US" dirty="0"/>
              <a:t>P</a:t>
            </a:r>
            <a:r>
              <a:rPr lang="en-US" baseline="-25000" dirty="0"/>
              <a:t>k</a:t>
            </a:r>
            <a:r>
              <a:rPr lang="en-US" dirty="0"/>
              <a:t>(f) = proportion of (n-k)-dimensional “faces”</a:t>
            </a:r>
            <a:br>
              <a:rPr lang="en-US" dirty="0"/>
            </a:br>
            <a:r>
              <a:rPr lang="en-US" dirty="0"/>
              <a:t>	   that are “constant” or “monochromatic”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14E1B2-4AB6-F94D-8A94-9E95347375A1}"/>
              </a:ext>
            </a:extLst>
          </p:cNvPr>
          <p:cNvSpPr/>
          <p:nvPr/>
        </p:nvSpPr>
        <p:spPr>
          <a:xfrm>
            <a:off x="4653898" y="1377572"/>
            <a:ext cx="1264017" cy="171569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9F1EE2-29C8-F647-A468-833327BFF660}"/>
              </a:ext>
            </a:extLst>
          </p:cNvPr>
          <p:cNvSpPr/>
          <p:nvPr/>
        </p:nvSpPr>
        <p:spPr>
          <a:xfrm>
            <a:off x="3139396" y="2903850"/>
            <a:ext cx="2162069" cy="21399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72009C-A9C4-4D4A-A7E3-8DB6C6AB1825}"/>
              </a:ext>
            </a:extLst>
          </p:cNvPr>
          <p:cNvSpPr txBox="1"/>
          <p:nvPr/>
        </p:nvSpPr>
        <p:spPr>
          <a:xfrm>
            <a:off x="2968613" y="6308458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f(x</a:t>
            </a:r>
            <a:r>
              <a:rPr lang="en-US" baseline="-25000" dirty="0"/>
              <a:t>1</a:t>
            </a:r>
            <a:r>
              <a:rPr lang="en-US" dirty="0"/>
              <a:t>,x</a:t>
            </a:r>
            <a:r>
              <a:rPr lang="en-US" baseline="-25000" dirty="0"/>
              <a:t>2</a:t>
            </a:r>
            <a:r>
              <a:rPr lang="en-US" dirty="0"/>
              <a:t>,x</a:t>
            </a:r>
            <a:r>
              <a:rPr lang="en-US" baseline="-25000" dirty="0"/>
              <a:t>3</a:t>
            </a:r>
            <a:r>
              <a:rPr lang="en-US" dirty="0"/>
              <a:t>) = x</a:t>
            </a:r>
            <a:r>
              <a:rPr lang="en-US" baseline="-25000" dirty="0"/>
              <a:t>1</a:t>
            </a:r>
            <a:r>
              <a:rPr lang="en-US" dirty="0"/>
              <a:t> OR (x</a:t>
            </a:r>
            <a:r>
              <a:rPr lang="en-US" baseline="-25000" dirty="0"/>
              <a:t>2</a:t>
            </a:r>
            <a:r>
              <a:rPr lang="en-US" dirty="0"/>
              <a:t> AND x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41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canalization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178C6D-09B4-5640-8C33-C74050DFB1CC}"/>
              </a:ext>
            </a:extLst>
          </p:cNvPr>
          <p:cNvGrpSpPr/>
          <p:nvPr/>
        </p:nvGrpSpPr>
        <p:grpSpPr>
          <a:xfrm>
            <a:off x="1059274" y="3286279"/>
            <a:ext cx="3417069" cy="3571721"/>
            <a:chOff x="1069549" y="3026219"/>
            <a:chExt cx="3417069" cy="357172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8342E0-D1C0-8D49-8987-604DA5461C5F}"/>
                </a:ext>
              </a:extLst>
            </p:cNvPr>
            <p:cNvCxnSpPr/>
            <p:nvPr/>
          </p:nvCxnSpPr>
          <p:spPr>
            <a:xfrm flipV="1">
              <a:off x="1152429" y="3403207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D14BA0-B05D-2843-8D71-6441734A4D6F}"/>
                </a:ext>
              </a:extLst>
            </p:cNvPr>
            <p:cNvCxnSpPr/>
            <p:nvPr/>
          </p:nvCxnSpPr>
          <p:spPr>
            <a:xfrm flipV="1">
              <a:off x="29571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F1B615-54E4-C24D-8E26-5D11A4D65B75}"/>
                </a:ext>
              </a:extLst>
            </p:cNvPr>
            <p:cNvCxnSpPr/>
            <p:nvPr/>
          </p:nvCxnSpPr>
          <p:spPr>
            <a:xfrm flipV="1">
              <a:off x="2957165" y="3401553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F3A3C5-4BA2-9D4F-AC3C-9C4CEE37BFEC}"/>
                </a:ext>
              </a:extLst>
            </p:cNvPr>
            <p:cNvCxnSpPr/>
            <p:nvPr/>
          </p:nvCxnSpPr>
          <p:spPr>
            <a:xfrm flipV="1">
              <a:off x="1128365" y="5219975"/>
              <a:ext cx="1006642" cy="4130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E8061E-096C-D740-98C5-8998F2A62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3391175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30CCF7-492E-F040-A96C-E2AFE26742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429" y="3821481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D8606D-DA76-AE4E-8E61-D2B124E405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7" y="5206289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AD8D3F-EE70-E449-AEDD-274AEFD63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365" y="5638248"/>
              <a:ext cx="1828800" cy="10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41A3B8-051F-F841-956D-68515D6178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29" y="3837049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2B0833-788B-BF40-9182-4E25FD5FC65B}"/>
                </a:ext>
              </a:extLst>
            </p:cNvPr>
            <p:cNvCxnSpPr>
              <a:cxnSpLocks/>
            </p:cNvCxnSpPr>
            <p:nvPr/>
          </p:nvCxnSpPr>
          <p:spPr>
            <a:xfrm>
              <a:off x="2143030" y="3424905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88B779-5D40-CD40-8D55-98E2A38CBE53}"/>
                </a:ext>
              </a:extLst>
            </p:cNvPr>
            <p:cNvCxnSpPr>
              <a:cxnSpLocks/>
            </p:cNvCxnSpPr>
            <p:nvPr/>
          </p:nvCxnSpPr>
          <p:spPr>
            <a:xfrm>
              <a:off x="3953533" y="3414631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F7F359-1202-BA4B-B8EC-939BE64F3045}"/>
                </a:ext>
              </a:extLst>
            </p:cNvPr>
            <p:cNvCxnSpPr>
              <a:cxnSpLocks/>
            </p:cNvCxnSpPr>
            <p:nvPr/>
          </p:nvCxnSpPr>
          <p:spPr>
            <a:xfrm>
              <a:off x="2981229" y="3831860"/>
              <a:ext cx="0" cy="17813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0E65D8-7D6A-1E46-A0D7-D59FDE775BA9}"/>
                </a:ext>
              </a:extLst>
            </p:cNvPr>
            <p:cNvSpPr txBox="1"/>
            <p:nvPr/>
          </p:nvSpPr>
          <p:spPr>
            <a:xfrm>
              <a:off x="1069549" y="565280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797C2D-2F52-1745-AB25-87A7EFBBF2BC}"/>
                </a:ext>
              </a:extLst>
            </p:cNvPr>
            <p:cNvSpPr txBox="1"/>
            <p:nvPr/>
          </p:nvSpPr>
          <p:spPr>
            <a:xfrm>
              <a:off x="2997272" y="5597712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36A2F1-F705-4E45-97F6-D3FA8F602B6F}"/>
                </a:ext>
              </a:extLst>
            </p:cNvPr>
            <p:cNvSpPr txBox="1"/>
            <p:nvPr/>
          </p:nvSpPr>
          <p:spPr>
            <a:xfrm>
              <a:off x="1974588" y="5185603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BFA29E-F431-0B46-AA3E-0C58397A2BA9}"/>
                </a:ext>
              </a:extLst>
            </p:cNvPr>
            <p:cNvSpPr txBox="1"/>
            <p:nvPr/>
          </p:nvSpPr>
          <p:spPr>
            <a:xfrm>
              <a:off x="3857975" y="518993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912023-0BF7-D040-A7BE-0781D5600FFA}"/>
                </a:ext>
              </a:extLst>
            </p:cNvPr>
            <p:cNvSpPr txBox="1"/>
            <p:nvPr/>
          </p:nvSpPr>
          <p:spPr>
            <a:xfrm>
              <a:off x="3938070" y="3366197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1,1,1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9D9460-C905-3847-AFE4-2A9E3F020F8D}"/>
                </a:ext>
              </a:extLst>
            </p:cNvPr>
            <p:cNvSpPr txBox="1"/>
            <p:nvPr/>
          </p:nvSpPr>
          <p:spPr>
            <a:xfrm>
              <a:off x="1107202" y="3814638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0,0,1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BD9C7C-2A8B-944C-8C43-BAA74D0E8408}"/>
                </a:ext>
              </a:extLst>
            </p:cNvPr>
            <p:cNvSpPr txBox="1"/>
            <p:nvPr/>
          </p:nvSpPr>
          <p:spPr>
            <a:xfrm>
              <a:off x="2941125" y="3781425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1,0,1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BCA294-1EA5-9E4F-85EA-03C5A5450C67}"/>
                </a:ext>
              </a:extLst>
            </p:cNvPr>
            <p:cNvSpPr txBox="1"/>
            <p:nvPr/>
          </p:nvSpPr>
          <p:spPr>
            <a:xfrm>
              <a:off x="2102166" y="339088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0,1,1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E597C7-0815-0041-86DD-C7F0CE2F4736}"/>
                </a:ext>
              </a:extLst>
            </p:cNvPr>
            <p:cNvGrpSpPr/>
            <p:nvPr/>
          </p:nvGrpSpPr>
          <p:grpSpPr>
            <a:xfrm>
              <a:off x="1675001" y="5826276"/>
              <a:ext cx="1037280" cy="771664"/>
              <a:chOff x="7658378" y="5826653"/>
              <a:chExt cx="1037280" cy="77166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C597B42-93F0-D940-8BBF-E16A23367F95}"/>
                  </a:ext>
                </a:extLst>
              </p:cNvPr>
              <p:cNvCxnSpPr/>
              <p:nvPr/>
            </p:nvCxnSpPr>
            <p:spPr>
              <a:xfrm flipV="1">
                <a:off x="7960895" y="5962864"/>
                <a:ext cx="0" cy="4379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7EDD6DD-A57C-0745-83E7-BAFE07E81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0895" y="6385460"/>
                <a:ext cx="502920" cy="113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172FE51-3317-234D-A53F-4E079FC9B4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82506" y="6086970"/>
                <a:ext cx="446895" cy="298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AE4F3A-F02F-B441-ACE2-0FA3725949C1}"/>
                  </a:ext>
                </a:extLst>
              </p:cNvPr>
              <p:cNvSpPr txBox="1"/>
              <p:nvPr/>
            </p:nvSpPr>
            <p:spPr>
              <a:xfrm>
                <a:off x="7658378" y="5826653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8DE6C2E-3FD7-EB4A-8E56-B44662D7F4F3}"/>
                  </a:ext>
                </a:extLst>
              </p:cNvPr>
              <p:cNvSpPr txBox="1"/>
              <p:nvPr/>
            </p:nvSpPr>
            <p:spPr>
              <a:xfrm>
                <a:off x="8353034" y="5961465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44736C-972C-B144-A176-2F5403AFEF70}"/>
                  </a:ext>
                </a:extLst>
              </p:cNvPr>
              <p:cNvSpPr txBox="1"/>
              <p:nvPr/>
            </p:nvSpPr>
            <p:spPr>
              <a:xfrm>
                <a:off x="8371530" y="6290540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  <a:r>
                  <a:rPr lang="en-US" sz="1400" baseline="-25000" dirty="0"/>
                  <a:t>1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285E1-C0D8-6041-9B8C-888F6EBAE169}"/>
                </a:ext>
              </a:extLst>
            </p:cNvPr>
            <p:cNvSpPr txBox="1"/>
            <p:nvPr/>
          </p:nvSpPr>
          <p:spPr>
            <a:xfrm>
              <a:off x="1113886" y="524633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270AD9-F033-1240-B4B3-D711152917C7}"/>
                </a:ext>
              </a:extLst>
            </p:cNvPr>
            <p:cNvSpPr txBox="1"/>
            <p:nvPr/>
          </p:nvSpPr>
          <p:spPr>
            <a:xfrm>
              <a:off x="1112551" y="34138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DED482-CBFA-C74C-AC25-61BA9B630790}"/>
                </a:ext>
              </a:extLst>
            </p:cNvPr>
            <p:cNvSpPr txBox="1"/>
            <p:nvPr/>
          </p:nvSpPr>
          <p:spPr>
            <a:xfrm>
              <a:off x="2134561" y="48677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E41433-3B6E-9749-ACA3-E9384C4993AF}"/>
                </a:ext>
              </a:extLst>
            </p:cNvPr>
            <p:cNvSpPr txBox="1"/>
            <p:nvPr/>
          </p:nvSpPr>
          <p:spPr>
            <a:xfrm>
              <a:off x="2132668" y="30408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A8BD39-A3BC-2040-B5A5-82809B0D1C39}"/>
                </a:ext>
              </a:extLst>
            </p:cNvPr>
            <p:cNvSpPr txBox="1"/>
            <p:nvPr/>
          </p:nvSpPr>
          <p:spPr>
            <a:xfrm>
              <a:off x="3909766" y="30262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D6F5C1-BEC6-C54E-9EFD-4EFE52881BDB}"/>
                </a:ext>
              </a:extLst>
            </p:cNvPr>
            <p:cNvSpPr txBox="1"/>
            <p:nvPr/>
          </p:nvSpPr>
          <p:spPr>
            <a:xfrm>
              <a:off x="2847985" y="34572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487D15-4E5F-9145-A050-EA1D5244DCED}"/>
                </a:ext>
              </a:extLst>
            </p:cNvPr>
            <p:cNvSpPr txBox="1"/>
            <p:nvPr/>
          </p:nvSpPr>
          <p:spPr>
            <a:xfrm>
              <a:off x="2940347" y="526308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7CA7E7-A695-2542-8214-EC39B0655755}"/>
                </a:ext>
              </a:extLst>
            </p:cNvPr>
            <p:cNvSpPr txBox="1"/>
            <p:nvPr/>
          </p:nvSpPr>
          <p:spPr>
            <a:xfrm>
              <a:off x="3944699" y="48489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7282C13-86E1-2645-A9F4-F7794F31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6" y="1420534"/>
            <a:ext cx="8458200" cy="1827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FB73C-7502-6441-9D0A-C65EB9457525}"/>
              </a:ext>
            </a:extLst>
          </p:cNvPr>
          <p:cNvSpPr txBox="1"/>
          <p:nvPr/>
        </p:nvSpPr>
        <p:spPr>
          <a:xfrm>
            <a:off x="4658486" y="3630270"/>
            <a:ext cx="45443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P</a:t>
            </a:r>
            <a:r>
              <a:rPr lang="en-US" baseline="-25000" dirty="0">
                <a:sym typeface="Wingdings" pitchFamily="2" charset="2"/>
              </a:rPr>
              <a:t>1</a:t>
            </a:r>
            <a:r>
              <a:rPr lang="en-US" dirty="0">
                <a:sym typeface="Wingdings" pitchFamily="2" charset="2"/>
              </a:rPr>
              <a:t>(f) = 1/6 (= proportion of “constant” faces)</a:t>
            </a:r>
          </a:p>
          <a:p>
            <a:r>
              <a:rPr lang="en-US" dirty="0">
                <a:sym typeface="Wingdings" pitchFamily="2" charset="2"/>
              </a:rPr>
              <a:t>P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(f) = 7/12 (= proportion of “constant” edges)</a:t>
            </a:r>
            <a:endParaRPr lang="en-US" dirty="0"/>
          </a:p>
          <a:p>
            <a:r>
              <a:rPr lang="en-US" dirty="0"/>
              <a:t>P</a:t>
            </a:r>
            <a:r>
              <a:rPr lang="en-US" baseline="-25000" dirty="0"/>
              <a:t>3</a:t>
            </a:r>
            <a:r>
              <a:rPr lang="en-US" dirty="0"/>
              <a:t>(f) = 1 (= proportion of “constant” vertices)</a:t>
            </a:r>
          </a:p>
          <a:p>
            <a:endParaRPr lang="en-US" dirty="0"/>
          </a:p>
          <a:p>
            <a:r>
              <a:rPr lang="en-US" dirty="0"/>
              <a:t>In general,</a:t>
            </a:r>
          </a:p>
          <a:p>
            <a:r>
              <a:rPr lang="en-US" dirty="0"/>
              <a:t>P</a:t>
            </a:r>
            <a:r>
              <a:rPr lang="en-US" baseline="-25000" dirty="0"/>
              <a:t>k</a:t>
            </a:r>
            <a:r>
              <a:rPr lang="en-US" dirty="0"/>
              <a:t>(f) = proportion of (n-k)-dimensional “faces”</a:t>
            </a:r>
            <a:br>
              <a:rPr lang="en-US" dirty="0"/>
            </a:br>
            <a:r>
              <a:rPr lang="en-US" dirty="0"/>
              <a:t>	   that are “constant” or “monochromatic”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4C6CDF-3482-DA4C-AD1E-855B28EA1D9B}"/>
              </a:ext>
            </a:extLst>
          </p:cNvPr>
          <p:cNvSpPr txBox="1"/>
          <p:nvPr/>
        </p:nvSpPr>
        <p:spPr>
          <a:xfrm>
            <a:off x="2968613" y="6308458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f(x</a:t>
            </a:r>
            <a:r>
              <a:rPr lang="en-US" baseline="-25000" dirty="0"/>
              <a:t>1</a:t>
            </a:r>
            <a:r>
              <a:rPr lang="en-US" dirty="0"/>
              <a:t>,x</a:t>
            </a:r>
            <a:r>
              <a:rPr lang="en-US" baseline="-25000" dirty="0"/>
              <a:t>2</a:t>
            </a:r>
            <a:r>
              <a:rPr lang="en-US" dirty="0"/>
              <a:t>,x</a:t>
            </a:r>
            <a:r>
              <a:rPr lang="en-US" baseline="-25000" dirty="0"/>
              <a:t>3</a:t>
            </a:r>
            <a:r>
              <a:rPr lang="en-US" dirty="0"/>
              <a:t>) = x</a:t>
            </a:r>
            <a:r>
              <a:rPr lang="en-US" baseline="-25000" dirty="0"/>
              <a:t>1</a:t>
            </a:r>
            <a:r>
              <a:rPr lang="en-US" dirty="0"/>
              <a:t> OR (x</a:t>
            </a:r>
            <a:r>
              <a:rPr lang="en-US" baseline="-25000" dirty="0"/>
              <a:t>2</a:t>
            </a:r>
            <a:r>
              <a:rPr lang="en-US" dirty="0"/>
              <a:t> AND x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6786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EC08DF-6DE7-7540-BD5A-369E1CFD1156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F9C29-0AFD-D246-876E-96C5D784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Towards a new measure of canalization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AF10D6-036F-A341-80EE-DE4606CB5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3580"/>
            <a:ext cx="6766805" cy="9390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672E37B-FE33-BC41-A59F-B171A6F07FAD}"/>
              </a:ext>
            </a:extLst>
          </p:cNvPr>
          <p:cNvSpPr/>
          <p:nvPr/>
        </p:nvSpPr>
        <p:spPr>
          <a:xfrm>
            <a:off x="3199177" y="2257472"/>
            <a:ext cx="3115898" cy="50511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8A9BE5-43DA-834D-873C-696EE23BF1CC}"/>
              </a:ext>
            </a:extLst>
          </p:cNvPr>
          <p:cNvSpPr txBox="1"/>
          <p:nvPr/>
        </p:nvSpPr>
        <p:spPr>
          <a:xfrm>
            <a:off x="194631" y="2903504"/>
            <a:ext cx="60800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Question 2a: How can we find better bounds?</a:t>
            </a:r>
          </a:p>
          <a:p>
            <a:endParaRPr lang="en-US" sz="800" dirty="0">
              <a:solidFill>
                <a:schemeClr val="accent6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Question 2b: What are good bounds for P</a:t>
            </a:r>
            <a:r>
              <a:rPr lang="en-US" baseline="-25000" dirty="0">
                <a:solidFill>
                  <a:schemeClr val="accent6"/>
                </a:solidFill>
                <a:sym typeface="Wingdings" pitchFamily="2" charset="2"/>
              </a:rPr>
              <a:t>n-1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(f) given P</a:t>
            </a:r>
            <a:r>
              <a:rPr lang="en-US" baseline="-25000" dirty="0">
                <a:solidFill>
                  <a:schemeClr val="accent6"/>
                </a:solidFill>
                <a:sym typeface="Wingdings" pitchFamily="2" charset="2"/>
              </a:rPr>
              <a:t>k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(f)?</a:t>
            </a:r>
            <a:endParaRPr lang="en-US" dirty="0"/>
          </a:p>
        </p:txBody>
      </p:sp>
      <p:pic>
        <p:nvPicPr>
          <p:cNvPr id="8" name="Picture 7" descr="A picture containing checker&#10;&#10;Description automatically generated">
            <a:extLst>
              <a:ext uri="{FF2B5EF4-FFF2-40B4-BE49-F238E27FC236}">
                <a16:creationId xmlns:a16="http://schemas.microsoft.com/office/drawing/2014/main" id="{2441AD14-B8AF-8C41-B025-8EFDF387D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467" y="4050364"/>
            <a:ext cx="3213100" cy="1993900"/>
          </a:xfrm>
          <a:prstGeom prst="rect">
            <a:avLst/>
          </a:prstGeom>
        </p:spPr>
      </p:pic>
      <p:pic>
        <p:nvPicPr>
          <p:cNvPr id="11" name="Picture 10" descr="Chart, bubble chart&#10;&#10;Description automatically generated">
            <a:extLst>
              <a:ext uri="{FF2B5EF4-FFF2-40B4-BE49-F238E27FC236}">
                <a16:creationId xmlns:a16="http://schemas.microsoft.com/office/drawing/2014/main" id="{2C6A13DE-409D-844E-8B9D-F1A2485D6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58" y="3990989"/>
            <a:ext cx="3251200" cy="2120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1518E-BBA4-0F40-A0BA-C47CE41461C9}"/>
              </a:ext>
            </a:extLst>
          </p:cNvPr>
          <p:cNvSpPr txBox="1"/>
          <p:nvPr/>
        </p:nvSpPr>
        <p:spPr>
          <a:xfrm>
            <a:off x="228600" y="6363071"/>
            <a:ext cx="8142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Question 3: How can we find a member of each equivalence class for a general n?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D1FAD-39CD-BC4A-9D85-A2C5806267BE}"/>
              </a:ext>
            </a:extLst>
          </p:cNvPr>
          <p:cNvSpPr txBox="1"/>
          <p:nvPr/>
        </p:nvSpPr>
        <p:spPr>
          <a:xfrm>
            <a:off x="5559220" y="6047850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Reichhardt</a:t>
            </a:r>
            <a:r>
              <a:rPr lang="en-US" sz="1000" dirty="0"/>
              <a:t> and </a:t>
            </a:r>
            <a:r>
              <a:rPr lang="en-US" sz="1000" dirty="0" err="1"/>
              <a:t>Bassler</a:t>
            </a:r>
            <a:r>
              <a:rPr lang="en-US" sz="1000" dirty="0"/>
              <a:t>, Journal of Physics A, 2007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F89429-D831-D44E-8226-9956EA3A1890}"/>
              </a:ext>
            </a:extLst>
          </p:cNvPr>
          <p:cNvSpPr txBox="1"/>
          <p:nvPr/>
        </p:nvSpPr>
        <p:spPr>
          <a:xfrm>
            <a:off x="519457" y="3747252"/>
            <a:ext cx="372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classes of Boolean functions for n=2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366BBA-DBCA-E047-A59B-4B6EEFFF089E}"/>
              </a:ext>
            </a:extLst>
          </p:cNvPr>
          <p:cNvSpPr txBox="1"/>
          <p:nvPr/>
        </p:nvSpPr>
        <p:spPr>
          <a:xfrm>
            <a:off x="1374652" y="6057410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Reichhardt</a:t>
            </a:r>
            <a:r>
              <a:rPr lang="en-US" sz="1000" dirty="0"/>
              <a:t> and </a:t>
            </a:r>
            <a:r>
              <a:rPr lang="en-US" sz="1000" dirty="0" err="1"/>
              <a:t>Bassler</a:t>
            </a:r>
            <a:r>
              <a:rPr lang="en-US" sz="1000" dirty="0"/>
              <a:t>, Journal of Physics A, 2007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0DA4E1-5AAF-3F40-A803-B18B89A1B49F}"/>
              </a:ext>
            </a:extLst>
          </p:cNvPr>
          <p:cNvSpPr txBox="1"/>
          <p:nvPr/>
        </p:nvSpPr>
        <p:spPr>
          <a:xfrm>
            <a:off x="5032485" y="3726083"/>
            <a:ext cx="339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member of each class for n=3</a:t>
            </a:r>
          </a:p>
        </p:txBody>
      </p:sp>
    </p:spTree>
    <p:extLst>
      <p:ext uri="{BB962C8B-B14F-4D97-AF65-F5344CB8AC3E}">
        <p14:creationId xmlns:p14="http://schemas.microsoft.com/office/powerpoint/2010/main" val="733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14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EC08DF-6DE7-7540-BD5A-369E1CFD1156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F9C29-0AFD-D246-876E-96C5D784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Towards a new measure of canalization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1CA9C-EDC3-4647-9CE7-1E12C71C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960453"/>
            <a:ext cx="8686800" cy="7573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C2FD79-57BC-AE4E-98F5-7A1C06E22D72}"/>
              </a:ext>
            </a:extLst>
          </p:cNvPr>
          <p:cNvSpPr/>
          <p:nvPr/>
        </p:nvSpPr>
        <p:spPr>
          <a:xfrm>
            <a:off x="638504" y="5441613"/>
            <a:ext cx="1240221" cy="276197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916B11-B83D-EE4F-94BF-4F3D0752776D}"/>
              </a:ext>
            </a:extLst>
          </p:cNvPr>
          <p:cNvSpPr/>
          <p:nvPr/>
        </p:nvSpPr>
        <p:spPr>
          <a:xfrm>
            <a:off x="2889615" y="5441686"/>
            <a:ext cx="3928972" cy="276197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2727E-D28B-8441-8A25-5745ED7B6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31" y="4083942"/>
            <a:ext cx="8754737" cy="520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F10D6-036F-A341-80EE-DE4606CB5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23580"/>
            <a:ext cx="6766805" cy="9390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672E37B-FE33-BC41-A59F-B171A6F07FAD}"/>
              </a:ext>
            </a:extLst>
          </p:cNvPr>
          <p:cNvSpPr/>
          <p:nvPr/>
        </p:nvSpPr>
        <p:spPr>
          <a:xfrm>
            <a:off x="3199177" y="2257472"/>
            <a:ext cx="3115898" cy="50511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BB36D9-50C7-1A41-AB0D-34D45A92C3A0}"/>
              </a:ext>
            </a:extLst>
          </p:cNvPr>
          <p:cNvSpPr/>
          <p:nvPr/>
        </p:nvSpPr>
        <p:spPr>
          <a:xfrm>
            <a:off x="1747098" y="4344413"/>
            <a:ext cx="2833797" cy="26047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BE4634-6F2C-F5D2-C4FE-ABD536BDA506}"/>
              </a:ext>
            </a:extLst>
          </p:cNvPr>
          <p:cNvSpPr txBox="1"/>
          <p:nvPr/>
        </p:nvSpPr>
        <p:spPr>
          <a:xfrm>
            <a:off x="4231883" y="6488668"/>
            <a:ext cx="503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Kadelka,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Keilty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Laubenbacher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Math, 2023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EC08DF-6DE7-7540-BD5A-369E1CFD1156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1CA9C-EDC3-4647-9CE7-1E12C71C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1460015"/>
            <a:ext cx="8686800" cy="757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3C24B-72C4-344B-AECC-3AF6ED32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6" y="2402841"/>
            <a:ext cx="8686800" cy="520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4966E3-CFB8-724E-9053-DBBA398D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96" y="3200386"/>
            <a:ext cx="8686800" cy="1001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A80E37-C32B-874A-BA9C-296392065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96" y="4338644"/>
            <a:ext cx="8645773" cy="23249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C2FD79-57BC-AE4E-98F5-7A1C06E22D72}"/>
              </a:ext>
            </a:extLst>
          </p:cNvPr>
          <p:cNvSpPr/>
          <p:nvPr/>
        </p:nvSpPr>
        <p:spPr>
          <a:xfrm>
            <a:off x="609600" y="1941175"/>
            <a:ext cx="1240221" cy="276197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2426F-250F-B644-B3F9-A897F89C9458}"/>
              </a:ext>
            </a:extLst>
          </p:cNvPr>
          <p:cNvSpPr/>
          <p:nvPr/>
        </p:nvSpPr>
        <p:spPr>
          <a:xfrm>
            <a:off x="2958662" y="3563098"/>
            <a:ext cx="3095297" cy="638911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CBB5FE-5CC1-4B45-8217-99E9717553DC}"/>
              </a:ext>
            </a:extLst>
          </p:cNvPr>
          <p:cNvSpPr/>
          <p:nvPr/>
        </p:nvSpPr>
        <p:spPr>
          <a:xfrm>
            <a:off x="3023621" y="3181796"/>
            <a:ext cx="1527358" cy="276197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916B11-B83D-EE4F-94BF-4F3D0752776D}"/>
              </a:ext>
            </a:extLst>
          </p:cNvPr>
          <p:cNvSpPr/>
          <p:nvPr/>
        </p:nvSpPr>
        <p:spPr>
          <a:xfrm>
            <a:off x="2860711" y="1941248"/>
            <a:ext cx="3928972" cy="276197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4047BF8-AFC7-C94A-B40C-B84C3056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Towards a new measure of canalization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1FDA9-9BB1-E3B1-E35B-B45C5A847888}"/>
              </a:ext>
            </a:extLst>
          </p:cNvPr>
          <p:cNvSpPr txBox="1"/>
          <p:nvPr/>
        </p:nvSpPr>
        <p:spPr>
          <a:xfrm>
            <a:off x="4231883" y="6488668"/>
            <a:ext cx="503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Kadelka,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Keilty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Laubenbacher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Math, 2023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11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13D-1192-CE43-9BEB-AB894F3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Canalizing strength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B454D9-B5A2-C245-864D-5980F9FCC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80" y="2789950"/>
            <a:ext cx="8873239" cy="12780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8B3E115-7343-484C-9673-7A552D5CD906}"/>
              </a:ext>
            </a:extLst>
          </p:cNvPr>
          <p:cNvSpPr/>
          <p:nvPr/>
        </p:nvSpPr>
        <p:spPr>
          <a:xfrm>
            <a:off x="630148" y="3305189"/>
            <a:ext cx="3083460" cy="21993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3BE545-76F4-614C-8308-6566BFC67F42}"/>
              </a:ext>
            </a:extLst>
          </p:cNvPr>
          <p:cNvSpPr/>
          <p:nvPr/>
        </p:nvSpPr>
        <p:spPr>
          <a:xfrm>
            <a:off x="2611348" y="2856736"/>
            <a:ext cx="2731035" cy="21993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C761BE-FD7A-A945-9E13-4F793D055F73}"/>
              </a:ext>
            </a:extLst>
          </p:cNvPr>
          <p:cNvSpPr/>
          <p:nvPr/>
        </p:nvSpPr>
        <p:spPr>
          <a:xfrm>
            <a:off x="6513958" y="3085255"/>
            <a:ext cx="1304393" cy="21993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24BD20-1CE2-4042-ADAC-D063246E40C9}"/>
              </a:ext>
            </a:extLst>
          </p:cNvPr>
          <p:cNvSpPr/>
          <p:nvPr/>
        </p:nvSpPr>
        <p:spPr>
          <a:xfrm>
            <a:off x="4330439" y="3520737"/>
            <a:ext cx="1116715" cy="219934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00D49-0623-3FC3-0DCE-F754FF1EE2C3}"/>
              </a:ext>
            </a:extLst>
          </p:cNvPr>
          <p:cNvSpPr txBox="1"/>
          <p:nvPr/>
        </p:nvSpPr>
        <p:spPr>
          <a:xfrm>
            <a:off x="4231883" y="6488668"/>
            <a:ext cx="503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Kadelka,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Keilty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Laubenbacher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Math, 2023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02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0713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Structure/Topology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1E43A-30CA-D64C-9A81-EA96F4DA1B41}"/>
              </a:ext>
            </a:extLst>
          </p:cNvPr>
          <p:cNvSpPr txBox="1"/>
          <p:nvPr/>
        </p:nvSpPr>
        <p:spPr>
          <a:xfrm>
            <a:off x="793224" y="1357312"/>
            <a:ext cx="32533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In-degree/Out-degree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 motifs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Feed forward loops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Feedback loops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Clusters of motifs</a:t>
            </a:r>
          </a:p>
          <a:p>
            <a:pPr marL="800100" lvl="1" indent="-342900">
              <a:buFont typeface="+mj-lt"/>
              <a:buAutoNum type="alphaLcParenR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functions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Symmetry (redundancy)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Bias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Activation vs inhibition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Type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/>
              <a:t>Random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/>
              <a:t>Linear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/>
              <a:t>Threshold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/>
              <a:t>Canalizing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5C03DC-ED5E-7E4A-ABA2-541F14938C80}"/>
              </a:ext>
            </a:extLst>
          </p:cNvPr>
          <p:cNvSpPr txBox="1"/>
          <p:nvPr/>
        </p:nvSpPr>
        <p:spPr>
          <a:xfrm>
            <a:off x="5402495" y="1417638"/>
            <a:ext cx="27970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Attractors (phenotypes)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Number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Length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Basins of attraction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Stability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Sensitivity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Average sensitivity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Derrida values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5AE31B-E9CC-E642-8DC1-CEB9AFC2D69B}"/>
              </a:ext>
            </a:extLst>
          </p:cNvPr>
          <p:cNvSpPr txBox="1">
            <a:spLocks/>
          </p:cNvSpPr>
          <p:nvPr/>
        </p:nvSpPr>
        <p:spPr>
          <a:xfrm>
            <a:off x="4846484" y="274638"/>
            <a:ext cx="427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Dynamics/Robustness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7DE904-0B8C-7D4A-92FB-0DA8A41C876A}"/>
              </a:ext>
            </a:extLst>
          </p:cNvPr>
          <p:cNvCxnSpPr>
            <a:cxnSpLocks/>
          </p:cNvCxnSpPr>
          <p:nvPr/>
        </p:nvCxnSpPr>
        <p:spPr>
          <a:xfrm>
            <a:off x="4337913" y="877668"/>
            <a:ext cx="5085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487514-6DC6-C545-B094-75731718E89A}"/>
              </a:ext>
            </a:extLst>
          </p:cNvPr>
          <p:cNvCxnSpPr>
            <a:cxnSpLocks/>
          </p:cNvCxnSpPr>
          <p:nvPr/>
        </p:nvCxnSpPr>
        <p:spPr>
          <a:xfrm>
            <a:off x="4337912" y="2015680"/>
            <a:ext cx="5085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F513D7-2C75-7E45-9CC3-EBA8D0AC0B10}"/>
              </a:ext>
            </a:extLst>
          </p:cNvPr>
          <p:cNvCxnSpPr>
            <a:cxnSpLocks/>
          </p:cNvCxnSpPr>
          <p:nvPr/>
        </p:nvCxnSpPr>
        <p:spPr>
          <a:xfrm>
            <a:off x="4337911" y="3105205"/>
            <a:ext cx="5085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D48C45-A842-ED47-92FC-7D9D5FBCD4ED}"/>
              </a:ext>
            </a:extLst>
          </p:cNvPr>
          <p:cNvCxnSpPr>
            <a:cxnSpLocks/>
          </p:cNvCxnSpPr>
          <p:nvPr/>
        </p:nvCxnSpPr>
        <p:spPr>
          <a:xfrm>
            <a:off x="4337910" y="4204075"/>
            <a:ext cx="5085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D362E6-7AAA-414C-8CEF-2C748D38351B}"/>
              </a:ext>
            </a:extLst>
          </p:cNvPr>
          <p:cNvCxnSpPr>
            <a:cxnSpLocks/>
          </p:cNvCxnSpPr>
          <p:nvPr/>
        </p:nvCxnSpPr>
        <p:spPr>
          <a:xfrm>
            <a:off x="4356396" y="5272588"/>
            <a:ext cx="5085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0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13D-1192-CE43-9BEB-AB894F3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Canalizing strength of published </a:t>
            </a:r>
            <a:br>
              <a:rPr lang="en-US" dirty="0"/>
            </a:br>
            <a:r>
              <a:rPr lang="en-US" dirty="0"/>
              <a:t>non-canalizing rules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C6B578-E7A4-AB46-9DE9-08AA8A06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898" y="1417638"/>
            <a:ext cx="5621249" cy="374749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4859026-D8DD-F74A-9E9C-55AA49474CE0}"/>
              </a:ext>
            </a:extLst>
          </p:cNvPr>
          <p:cNvGrpSpPr/>
          <p:nvPr/>
        </p:nvGrpSpPr>
        <p:grpSpPr>
          <a:xfrm>
            <a:off x="132735" y="1787508"/>
            <a:ext cx="3659456" cy="2771549"/>
            <a:chOff x="193353" y="1810436"/>
            <a:chExt cx="5042245" cy="291329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F889047-E195-2B42-B96B-090FF1D3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353" y="1810436"/>
              <a:ext cx="5042245" cy="291329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25F725-FA5D-2344-9302-F9464CCBD2CB}"/>
                </a:ext>
              </a:extLst>
            </p:cNvPr>
            <p:cNvSpPr txBox="1"/>
            <p:nvPr/>
          </p:nvSpPr>
          <p:spPr>
            <a:xfrm>
              <a:off x="2968438" y="2562274"/>
              <a:ext cx="12443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observed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98AE88AA-14F3-6F49-B9E6-D86D9C1EFC81}"/>
              </a:ext>
            </a:extLst>
          </p:cNvPr>
          <p:cNvSpPr/>
          <p:nvPr/>
        </p:nvSpPr>
        <p:spPr>
          <a:xfrm>
            <a:off x="541313" y="2811705"/>
            <a:ext cx="281647" cy="855974"/>
          </a:xfrm>
          <a:prstGeom prst="rect">
            <a:avLst/>
          </a:prstGeom>
          <a:solidFill>
            <a:schemeClr val="tx2">
              <a:lumMod val="60000"/>
              <a:lumOff val="40000"/>
              <a:alpha val="2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D1422-EF20-3AA2-C94D-D4A3B480381E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2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13D-1192-CE43-9BEB-AB894F3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Logical redundancy: </a:t>
            </a:r>
            <a:br>
              <a:rPr lang="en-US" sz="3200" dirty="0"/>
            </a:br>
            <a:r>
              <a:rPr lang="en-US" sz="3200" dirty="0"/>
              <a:t>an alternative measure of collective canalization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6E623-74E5-6C4D-912B-45A71A6F11D3}"/>
              </a:ext>
            </a:extLst>
          </p:cNvPr>
          <p:cNvSpPr txBox="1"/>
          <p:nvPr/>
        </p:nvSpPr>
        <p:spPr>
          <a:xfrm>
            <a:off x="2359007" y="1294527"/>
            <a:ext cx="48238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 err="1"/>
              <a:t>Marquez</a:t>
            </a:r>
            <a:r>
              <a:rPr lang="de-DE" sz="1000" dirty="0"/>
              <a:t>-Pita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Rocha</a:t>
            </a:r>
            <a:r>
              <a:rPr lang="de-DE" sz="1000" dirty="0"/>
              <a:t>, PLOS </a:t>
            </a:r>
            <a:r>
              <a:rPr lang="de-DE" sz="1000" dirty="0" err="1"/>
              <a:t>One</a:t>
            </a:r>
            <a:r>
              <a:rPr lang="de-DE" sz="1000" dirty="0"/>
              <a:t>, 2013; 	Gates, Correia, Wang, </a:t>
            </a:r>
            <a:r>
              <a:rPr lang="de-DE" sz="1000" dirty="0" err="1"/>
              <a:t>Rocha</a:t>
            </a:r>
            <a:r>
              <a:rPr lang="de-DE" sz="1000" dirty="0"/>
              <a:t>, PNAS, 2021</a:t>
            </a:r>
            <a:endParaRPr lang="en-US" sz="1000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DB8B27A-8711-B245-B78A-357219F5C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81480"/>
            <a:ext cx="3984610" cy="4160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92E71C-AEA9-5E42-87AE-4FF7FE04AA45}"/>
              </a:ext>
            </a:extLst>
          </p:cNvPr>
          <p:cNvSpPr txBox="1"/>
          <p:nvPr/>
        </p:nvSpPr>
        <p:spPr>
          <a:xfrm>
            <a:off x="2189077" y="6178642"/>
            <a:ext cx="23829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Gates, Correia, Wang, </a:t>
            </a:r>
            <a:r>
              <a:rPr lang="de-DE" sz="1000" dirty="0" err="1"/>
              <a:t>Rocha</a:t>
            </a:r>
            <a:r>
              <a:rPr lang="de-DE" sz="1000" dirty="0"/>
              <a:t>, PNAS, 2021</a:t>
            </a:r>
            <a:endParaRPr lang="en-US" sz="1000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B9EB30B-5F5F-B647-887A-73B7897E6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81480"/>
            <a:ext cx="4292600" cy="195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BE28A2-72A2-4240-B3AC-3F70DC4ACD14}"/>
              </a:ext>
            </a:extLst>
          </p:cNvPr>
          <p:cNvSpPr txBox="1"/>
          <p:nvPr/>
        </p:nvSpPr>
        <p:spPr>
          <a:xfrm>
            <a:off x="6611867" y="3937280"/>
            <a:ext cx="23829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Gates, Correia, Wang, </a:t>
            </a:r>
            <a:r>
              <a:rPr lang="de-DE" sz="1000" dirty="0" err="1"/>
              <a:t>Rocha</a:t>
            </a:r>
            <a:r>
              <a:rPr lang="de-DE" sz="1000" dirty="0"/>
              <a:t>, PNAS, 2021</a:t>
            </a:r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F8247-E446-C340-87D8-F23BE8B7455B}"/>
              </a:ext>
            </a:extLst>
          </p:cNvPr>
          <p:cNvSpPr/>
          <p:nvPr/>
        </p:nvSpPr>
        <p:spPr>
          <a:xfrm>
            <a:off x="1324552" y="1945238"/>
            <a:ext cx="6061759" cy="1688251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Question 4: </a:t>
            </a:r>
            <a:br>
              <a:rPr lang="en-US" dirty="0">
                <a:solidFill>
                  <a:schemeClr val="accent6"/>
                </a:solidFill>
                <a:sym typeface="Wingdings" pitchFamily="2" charset="2"/>
              </a:rPr>
            </a:b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Canalizing strength and input redundancy both aim to capture collective canalization. How are they different?</a:t>
            </a:r>
          </a:p>
          <a:p>
            <a:endParaRPr lang="en-US" dirty="0">
              <a:solidFill>
                <a:schemeClr val="accent6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Question 5:</a:t>
            </a:r>
            <a:br>
              <a:rPr lang="en-US" dirty="0">
                <a:solidFill>
                  <a:schemeClr val="accent6"/>
                </a:solidFill>
                <a:sym typeface="Wingdings" pitchFamily="2" charset="2"/>
              </a:rPr>
            </a:b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Which definition is biologically more relevant / accurate?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6DEBB6-B769-9E11-F43C-49DFF3848031}"/>
              </a:ext>
            </a:extLst>
          </p:cNvPr>
          <p:cNvGrpSpPr/>
          <p:nvPr/>
        </p:nvGrpSpPr>
        <p:grpSpPr>
          <a:xfrm>
            <a:off x="5486399" y="4241071"/>
            <a:ext cx="2525965" cy="2523125"/>
            <a:chOff x="5486399" y="4241071"/>
            <a:chExt cx="2525965" cy="25231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1EED2A-245B-4248-9DC9-DF3A82DA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6399" y="4362750"/>
              <a:ext cx="2525965" cy="24014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6B8129-25D7-C192-30BE-BE2F4D39CDF7}"/>
                </a:ext>
              </a:extLst>
            </p:cNvPr>
            <p:cNvSpPr txBox="1"/>
            <p:nvPr/>
          </p:nvSpPr>
          <p:spPr>
            <a:xfrm>
              <a:off x="5961412" y="4241071"/>
              <a:ext cx="19816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all 4-input Boolean functions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1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13D-1192-CE43-9BEB-AB894F3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Logical redundancy: </a:t>
            </a:r>
            <a:br>
              <a:rPr lang="en-US" sz="3200" dirty="0"/>
            </a:br>
            <a:r>
              <a:rPr lang="en-US" sz="3200" dirty="0"/>
              <a:t>an alternative measure of collective canalization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7E80E-8549-9B1D-5E6C-D4AEFE37E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5" t="8139" r="7647" b="68312"/>
          <a:stretch/>
        </p:blipFill>
        <p:spPr>
          <a:xfrm>
            <a:off x="201880" y="1721922"/>
            <a:ext cx="8831744" cy="31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69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13D-1192-CE43-9BEB-AB894F3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Logical redundancy: </a:t>
            </a:r>
            <a:br>
              <a:rPr lang="en-US" sz="3200" dirty="0"/>
            </a:br>
            <a:r>
              <a:rPr lang="en-US" sz="3200" dirty="0"/>
              <a:t>an alternative measure of collective canalization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57595-A523-DAEB-F801-B8E57F207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9" t="31342" r="7647" b="45108"/>
          <a:stretch/>
        </p:blipFill>
        <p:spPr>
          <a:xfrm>
            <a:off x="0" y="1808018"/>
            <a:ext cx="9058426" cy="32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98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Published GRN models differ from random models in other 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35AE8-D891-9849-A338-E027B4F606D7}"/>
              </a:ext>
            </a:extLst>
          </p:cNvPr>
          <p:cNvSpPr txBox="1"/>
          <p:nvPr/>
        </p:nvSpPr>
        <p:spPr>
          <a:xfrm>
            <a:off x="688769" y="1721922"/>
            <a:ext cx="478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More symmetry / redundancy among inputs  </a:t>
            </a:r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233BDF1-732C-FC48-A320-BFE7CBA7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71" y="2412682"/>
            <a:ext cx="4301326" cy="2235838"/>
          </a:xfrm>
          <a:prstGeom prst="rect">
            <a:avLst/>
          </a:prstGeom>
        </p:spPr>
      </p:pic>
      <p:pic>
        <p:nvPicPr>
          <p:cNvPr id="13" name="Picture 12" descr="Table&#10;&#10;Description automatically generated with low confidence">
            <a:extLst>
              <a:ext uri="{FF2B5EF4-FFF2-40B4-BE49-F238E27FC236}">
                <a16:creationId xmlns:a16="http://schemas.microsoft.com/office/drawing/2014/main" id="{8402B219-D5E4-754D-B134-3FF33A10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3" y="2398352"/>
            <a:ext cx="4262719" cy="2235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789BC6-3093-6241-B050-40CA3F072FF8}"/>
              </a:ext>
            </a:extLst>
          </p:cNvPr>
          <p:cNvSpPr txBox="1"/>
          <p:nvPr/>
        </p:nvSpPr>
        <p:spPr>
          <a:xfrm>
            <a:off x="1900052" y="2091254"/>
            <a:ext cx="105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610D7-235B-5F4A-823D-25394F310880}"/>
              </a:ext>
            </a:extLst>
          </p:cNvPr>
          <p:cNvSpPr txBox="1"/>
          <p:nvPr/>
        </p:nvSpPr>
        <p:spPr>
          <a:xfrm>
            <a:off x="6181189" y="2092249"/>
            <a:ext cx="207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expectation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28BDD-A737-4A39-A46D-1E65C8DC27BD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07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Published GRN models differ from random models in other 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35AE8-D891-9849-A338-E027B4F606D7}"/>
              </a:ext>
            </a:extLst>
          </p:cNvPr>
          <p:cNvSpPr txBox="1"/>
          <p:nvPr/>
        </p:nvSpPr>
        <p:spPr>
          <a:xfrm>
            <a:off x="688769" y="1721922"/>
            <a:ext cx="478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More symmetry / redundancy among inputs  </a:t>
            </a:r>
          </a:p>
        </p:txBody>
      </p:sp>
      <p:pic>
        <p:nvPicPr>
          <p:cNvPr id="13" name="Picture 12" descr="Table&#10;&#10;Description automatically generated with low confidence">
            <a:extLst>
              <a:ext uri="{FF2B5EF4-FFF2-40B4-BE49-F238E27FC236}">
                <a16:creationId xmlns:a16="http://schemas.microsoft.com/office/drawing/2014/main" id="{8402B219-D5E4-754D-B134-3FF33A10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03" y="2398352"/>
            <a:ext cx="4262719" cy="2235838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A686C585-AD9A-1C41-9D58-FB34383B9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65" y="2398351"/>
            <a:ext cx="4312732" cy="2235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7763E-CE4A-304E-86CD-62B395783C3F}"/>
              </a:ext>
            </a:extLst>
          </p:cNvPr>
          <p:cNvSpPr txBox="1"/>
          <p:nvPr/>
        </p:nvSpPr>
        <p:spPr>
          <a:xfrm>
            <a:off x="1900052" y="2091254"/>
            <a:ext cx="105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664A3-CA1A-674F-BA2A-C9A99B2532A3}"/>
              </a:ext>
            </a:extLst>
          </p:cNvPr>
          <p:cNvSpPr txBox="1"/>
          <p:nvPr/>
        </p:nvSpPr>
        <p:spPr>
          <a:xfrm>
            <a:off x="4572000" y="2091254"/>
            <a:ext cx="459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expectation, canalizing depth matched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73B63-D243-9F39-9C4D-5E09E18FA698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19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Published GRN models differ from random models in other 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35AE8-D891-9849-A338-E027B4F606D7}"/>
              </a:ext>
            </a:extLst>
          </p:cNvPr>
          <p:cNvSpPr txBox="1"/>
          <p:nvPr/>
        </p:nvSpPr>
        <p:spPr>
          <a:xfrm>
            <a:off x="688769" y="1721922"/>
            <a:ext cx="4731745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More symmetry / redundancy among inputs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Published rules exhibit bias 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2F5390A-5F66-6F46-A198-A829997A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05" y="2766949"/>
            <a:ext cx="4544747" cy="3675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9B24F-886F-DF46-9437-BFBF20B8A1FB}"/>
              </a:ext>
            </a:extLst>
          </p:cNvPr>
          <p:cNvSpPr txBox="1"/>
          <p:nvPr/>
        </p:nvSpPr>
        <p:spPr>
          <a:xfrm>
            <a:off x="4019651" y="6166530"/>
            <a:ext cx="734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bias 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1642D-56E2-6B49-A22A-3CD3278E4680}"/>
              </a:ext>
            </a:extLst>
          </p:cNvPr>
          <p:cNvSpPr txBox="1"/>
          <p:nvPr/>
        </p:nvSpPr>
        <p:spPr>
          <a:xfrm rot="16200000">
            <a:off x="631531" y="4107014"/>
            <a:ext cx="24214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Probability that random</a:t>
            </a:r>
            <a:br>
              <a:rPr lang="en-US" dirty="0"/>
            </a:br>
            <a:r>
              <a:rPr lang="en-US" dirty="0"/>
              <a:t> function is canalizing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7ECFA-8CF2-3441-A2F4-59E5945E503F}"/>
              </a:ext>
            </a:extLst>
          </p:cNvPr>
          <p:cNvSpPr txBox="1"/>
          <p:nvPr/>
        </p:nvSpPr>
        <p:spPr>
          <a:xfrm>
            <a:off x="902341" y="2906575"/>
            <a:ext cx="63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DDF41-E93B-25FE-1A0F-628C3473CC3E}"/>
              </a:ext>
            </a:extLst>
          </p:cNvPr>
          <p:cNvSpPr txBox="1"/>
          <p:nvPr/>
        </p:nvSpPr>
        <p:spPr>
          <a:xfrm>
            <a:off x="4810762" y="6488668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Adapted from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Shmulevich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al., PNAS, 2003</a:t>
            </a:r>
          </a:p>
        </p:txBody>
      </p:sp>
    </p:spTree>
    <p:extLst>
      <p:ext uri="{BB962C8B-B14F-4D97-AF65-F5344CB8AC3E}">
        <p14:creationId xmlns:p14="http://schemas.microsoft.com/office/powerpoint/2010/main" val="3622382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Published GRN models differ from random models in other 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35AE8-D891-9849-A338-E027B4F606D7}"/>
              </a:ext>
            </a:extLst>
          </p:cNvPr>
          <p:cNvSpPr txBox="1"/>
          <p:nvPr/>
        </p:nvSpPr>
        <p:spPr>
          <a:xfrm>
            <a:off x="688769" y="1721922"/>
            <a:ext cx="4731745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More symmetry / redundancy among inputs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Published rules exhibit bias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Published rules contain more 0s than 1s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5DCA2-C024-B64F-AFCC-36C31174A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92" y="3017790"/>
            <a:ext cx="5158416" cy="34389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717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8FA33C-AABA-A34D-BDEC-137EA4C95710}"/>
              </a:ext>
            </a:extLst>
          </p:cNvPr>
          <p:cNvGraphicFramePr>
            <a:graphicFrameLocks noGrp="1"/>
          </p:cNvGraphicFramePr>
          <p:nvPr/>
        </p:nvGraphicFramePr>
        <p:xfrm>
          <a:off x="5792450" y="4364972"/>
          <a:ext cx="3171476" cy="2142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869">
                  <a:extLst>
                    <a:ext uri="{9D8B030D-6E8A-4147-A177-3AD203B41FA5}">
                      <a16:colId xmlns:a16="http://schemas.microsoft.com/office/drawing/2014/main" val="107952188"/>
                    </a:ext>
                  </a:extLst>
                </a:gridCol>
                <a:gridCol w="792869">
                  <a:extLst>
                    <a:ext uri="{9D8B030D-6E8A-4147-A177-3AD203B41FA5}">
                      <a16:colId xmlns:a16="http://schemas.microsoft.com/office/drawing/2014/main" val="3281188203"/>
                    </a:ext>
                  </a:extLst>
                </a:gridCol>
                <a:gridCol w="792869">
                  <a:extLst>
                    <a:ext uri="{9D8B030D-6E8A-4147-A177-3AD203B41FA5}">
                      <a16:colId xmlns:a16="http://schemas.microsoft.com/office/drawing/2014/main" val="325700578"/>
                    </a:ext>
                  </a:extLst>
                </a:gridCol>
                <a:gridCol w="792869">
                  <a:extLst>
                    <a:ext uri="{9D8B030D-6E8A-4147-A177-3AD203B41FA5}">
                      <a16:colId xmlns:a16="http://schemas.microsoft.com/office/drawing/2014/main" val="2384128490"/>
                    </a:ext>
                  </a:extLst>
                </a:gridCol>
              </a:tblGrid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8192622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9378879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2686733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2181326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6180774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2966881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5135754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3356414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121028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D0F7376-BDDB-314D-90AE-9938EF113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63"/>
          <a:stretch/>
        </p:blipFill>
        <p:spPr>
          <a:xfrm>
            <a:off x="460535" y="1396333"/>
            <a:ext cx="8155570" cy="265474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4FBF85-1809-F744-A9FE-AE882D9DE131}"/>
              </a:ext>
            </a:extLst>
          </p:cNvPr>
          <p:cNvGraphicFramePr>
            <a:graphicFrameLocks noGrp="1"/>
          </p:cNvGraphicFramePr>
          <p:nvPr/>
        </p:nvGraphicFramePr>
        <p:xfrm>
          <a:off x="2478381" y="4364972"/>
          <a:ext cx="3171476" cy="214230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92869">
                  <a:extLst>
                    <a:ext uri="{9D8B030D-6E8A-4147-A177-3AD203B41FA5}">
                      <a16:colId xmlns:a16="http://schemas.microsoft.com/office/drawing/2014/main" val="1292303654"/>
                    </a:ext>
                  </a:extLst>
                </a:gridCol>
                <a:gridCol w="792869">
                  <a:extLst>
                    <a:ext uri="{9D8B030D-6E8A-4147-A177-3AD203B41FA5}">
                      <a16:colId xmlns:a16="http://schemas.microsoft.com/office/drawing/2014/main" val="1436037765"/>
                    </a:ext>
                  </a:extLst>
                </a:gridCol>
                <a:gridCol w="792869">
                  <a:extLst>
                    <a:ext uri="{9D8B030D-6E8A-4147-A177-3AD203B41FA5}">
                      <a16:colId xmlns:a16="http://schemas.microsoft.com/office/drawing/2014/main" val="116179859"/>
                    </a:ext>
                  </a:extLst>
                </a:gridCol>
                <a:gridCol w="792869">
                  <a:extLst>
                    <a:ext uri="{9D8B030D-6E8A-4147-A177-3AD203B41FA5}">
                      <a16:colId xmlns:a16="http://schemas.microsoft.com/office/drawing/2014/main" val="3260049575"/>
                    </a:ext>
                  </a:extLst>
                </a:gridCol>
              </a:tblGrid>
              <a:tr h="2380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a1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a2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a3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count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68913520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0829399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087989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524378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126954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1318104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2462772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396352"/>
                  </a:ext>
                </a:extLst>
              </a:tr>
              <a:tr h="238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46085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19E8E95-3CB8-624B-92F9-AA5A9FD9172D}"/>
              </a:ext>
            </a:extLst>
          </p:cNvPr>
          <p:cNvSpPr txBox="1"/>
          <p:nvPr/>
        </p:nvSpPr>
        <p:spPr>
          <a:xfrm>
            <a:off x="557973" y="3563859"/>
            <a:ext cx="29466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950257-3B40-DE47-A596-1F53ED059212}"/>
              </a:ext>
            </a:extLst>
          </p:cNvPr>
          <p:cNvCxnSpPr>
            <a:cxnSpLocks/>
          </p:cNvCxnSpPr>
          <p:nvPr/>
        </p:nvCxnSpPr>
        <p:spPr>
          <a:xfrm flipH="1">
            <a:off x="329856" y="3871636"/>
            <a:ext cx="352894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460FDD-220D-A042-BC1C-A3F5E64CE57D}"/>
              </a:ext>
            </a:extLst>
          </p:cNvPr>
          <p:cNvCxnSpPr>
            <a:cxnSpLocks/>
          </p:cNvCxnSpPr>
          <p:nvPr/>
        </p:nvCxnSpPr>
        <p:spPr>
          <a:xfrm>
            <a:off x="716111" y="3871636"/>
            <a:ext cx="314305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ABE7AFA-1AB9-F943-A63A-0A997FD38361}"/>
              </a:ext>
            </a:extLst>
          </p:cNvPr>
          <p:cNvSpPr txBox="1"/>
          <p:nvPr/>
        </p:nvSpPr>
        <p:spPr>
          <a:xfrm>
            <a:off x="202329" y="3839743"/>
            <a:ext cx="2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</a:t>
            </a:r>
            <a:r>
              <a:rPr lang="en-US" sz="1400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B1B22-4513-7044-B607-65E266F3F274}"/>
              </a:ext>
            </a:extLst>
          </p:cNvPr>
          <p:cNvSpPr txBox="1"/>
          <p:nvPr/>
        </p:nvSpPr>
        <p:spPr>
          <a:xfrm>
            <a:off x="99880" y="4190838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</a:t>
            </a:r>
            <a:r>
              <a:rPr lang="en-US" sz="1400" baseline="-250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014D2-76AF-704B-8C5A-BBD4B9006DF2}"/>
              </a:ext>
            </a:extLst>
          </p:cNvPr>
          <p:cNvSpPr txBox="1"/>
          <p:nvPr/>
        </p:nvSpPr>
        <p:spPr>
          <a:xfrm>
            <a:off x="872794" y="3845155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1-a</a:t>
            </a:r>
            <a:r>
              <a:rPr lang="en-US" sz="1400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E2330-2CAF-D040-BBF7-28C4F480B8C0}"/>
              </a:ext>
            </a:extLst>
          </p:cNvPr>
          <p:cNvSpPr txBox="1"/>
          <p:nvPr/>
        </p:nvSpPr>
        <p:spPr>
          <a:xfrm>
            <a:off x="898899" y="4233117"/>
            <a:ext cx="29466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E2142B-2929-224B-8A30-73F268C916F0}"/>
              </a:ext>
            </a:extLst>
          </p:cNvPr>
          <p:cNvCxnSpPr>
            <a:cxnSpLocks/>
          </p:cNvCxnSpPr>
          <p:nvPr/>
        </p:nvCxnSpPr>
        <p:spPr>
          <a:xfrm flipH="1">
            <a:off x="682923" y="4540894"/>
            <a:ext cx="352894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6938A4-2B37-054D-BE76-CE3A08AB953F}"/>
              </a:ext>
            </a:extLst>
          </p:cNvPr>
          <p:cNvCxnSpPr>
            <a:cxnSpLocks/>
          </p:cNvCxnSpPr>
          <p:nvPr/>
        </p:nvCxnSpPr>
        <p:spPr>
          <a:xfrm>
            <a:off x="1069178" y="4540894"/>
            <a:ext cx="314305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F9FD59-7846-604E-A550-D16DD0431CB8}"/>
              </a:ext>
            </a:extLst>
          </p:cNvPr>
          <p:cNvSpPr txBox="1"/>
          <p:nvPr/>
        </p:nvSpPr>
        <p:spPr>
          <a:xfrm>
            <a:off x="1225861" y="4514413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1-a</a:t>
            </a:r>
            <a:r>
              <a:rPr lang="en-US" sz="1400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FB695-47AF-634E-BA3D-496BBF383871}"/>
              </a:ext>
            </a:extLst>
          </p:cNvPr>
          <p:cNvSpPr txBox="1"/>
          <p:nvPr/>
        </p:nvSpPr>
        <p:spPr>
          <a:xfrm>
            <a:off x="450304" y="485094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</a:t>
            </a:r>
            <a:r>
              <a:rPr lang="en-US" sz="1400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B635C-D2B9-854D-B376-062FAF09D501}"/>
              </a:ext>
            </a:extLst>
          </p:cNvPr>
          <p:cNvSpPr txBox="1"/>
          <p:nvPr/>
        </p:nvSpPr>
        <p:spPr>
          <a:xfrm>
            <a:off x="1231769" y="4913776"/>
            <a:ext cx="29466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18F380-4081-F94B-8C12-7B7109FD61A1}"/>
              </a:ext>
            </a:extLst>
          </p:cNvPr>
          <p:cNvCxnSpPr>
            <a:cxnSpLocks/>
          </p:cNvCxnSpPr>
          <p:nvPr/>
        </p:nvCxnSpPr>
        <p:spPr>
          <a:xfrm flipH="1">
            <a:off x="1027825" y="5221553"/>
            <a:ext cx="352894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F9BD34-FA3E-6C4A-A667-DBF4C3116746}"/>
              </a:ext>
            </a:extLst>
          </p:cNvPr>
          <p:cNvCxnSpPr>
            <a:cxnSpLocks/>
          </p:cNvCxnSpPr>
          <p:nvPr/>
        </p:nvCxnSpPr>
        <p:spPr>
          <a:xfrm>
            <a:off x="1414080" y="5221553"/>
            <a:ext cx="314305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7704D76-FB66-954E-8904-E07AF59FFE6F}"/>
              </a:ext>
            </a:extLst>
          </p:cNvPr>
          <p:cNvSpPr txBox="1"/>
          <p:nvPr/>
        </p:nvSpPr>
        <p:spPr>
          <a:xfrm>
            <a:off x="1570763" y="5195072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1-a</a:t>
            </a:r>
            <a:r>
              <a:rPr lang="en-US" sz="1400" baseline="-250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58FBC9-85E0-DD47-B5DB-A30C900D3323}"/>
              </a:ext>
            </a:extLst>
          </p:cNvPr>
          <p:cNvSpPr txBox="1"/>
          <p:nvPr/>
        </p:nvSpPr>
        <p:spPr>
          <a:xfrm>
            <a:off x="807238" y="5531608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</a:t>
            </a:r>
            <a:r>
              <a:rPr lang="en-US" sz="1400" baseline="-250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DE6DEA-302B-C643-8165-55FAFBF71906}"/>
              </a:ext>
            </a:extLst>
          </p:cNvPr>
          <p:cNvSpPr txBox="1"/>
          <p:nvPr/>
        </p:nvSpPr>
        <p:spPr>
          <a:xfrm>
            <a:off x="2564708" y="3978066"/>
            <a:ext cx="389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Sub-analysis of all NCFs with 4 variables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0D5F83-D2EE-394C-9128-2FBCF1E1E403}"/>
              </a:ext>
            </a:extLst>
          </p:cNvPr>
          <p:cNvSpPr txBox="1"/>
          <p:nvPr/>
        </p:nvSpPr>
        <p:spPr>
          <a:xfrm>
            <a:off x="544019" y="4463797"/>
            <a:ext cx="30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</a:t>
            </a:r>
            <a:r>
              <a:rPr lang="en-US" sz="1400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F5D5D0-03BC-724E-BC7E-0F9A4DD6F92B}"/>
              </a:ext>
            </a:extLst>
          </p:cNvPr>
          <p:cNvSpPr txBox="1"/>
          <p:nvPr/>
        </p:nvSpPr>
        <p:spPr>
          <a:xfrm>
            <a:off x="904323" y="5120558"/>
            <a:ext cx="30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</a:t>
            </a:r>
            <a:r>
              <a:rPr lang="en-US" sz="1400" baseline="-250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078BD3-861B-6744-9759-56AC45C023F8}"/>
              </a:ext>
            </a:extLst>
          </p:cNvPr>
          <p:cNvSpPr txBox="1"/>
          <p:nvPr/>
        </p:nvSpPr>
        <p:spPr>
          <a:xfrm>
            <a:off x="1601306" y="5581716"/>
            <a:ext cx="3241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9F2B14-0218-0541-BC38-DF54426A0100}"/>
              </a:ext>
            </a:extLst>
          </p:cNvPr>
          <p:cNvCxnSpPr>
            <a:cxnSpLocks/>
          </p:cNvCxnSpPr>
          <p:nvPr/>
        </p:nvCxnSpPr>
        <p:spPr>
          <a:xfrm flipH="1">
            <a:off x="1394451" y="5889493"/>
            <a:ext cx="388183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FEF560-4990-3E49-926C-5F19F42211B0}"/>
              </a:ext>
            </a:extLst>
          </p:cNvPr>
          <p:cNvCxnSpPr>
            <a:cxnSpLocks/>
          </p:cNvCxnSpPr>
          <p:nvPr/>
        </p:nvCxnSpPr>
        <p:spPr>
          <a:xfrm>
            <a:off x="1782634" y="5889493"/>
            <a:ext cx="345736" cy="360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0CE6AA-52AB-A342-857D-F3B6A8973A02}"/>
              </a:ext>
            </a:extLst>
          </p:cNvPr>
          <p:cNvSpPr txBox="1"/>
          <p:nvPr/>
        </p:nvSpPr>
        <p:spPr>
          <a:xfrm>
            <a:off x="1178961" y="6199548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b</a:t>
            </a:r>
            <a:r>
              <a:rPr lang="en-US" sz="1400" baseline="-250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32A709-6281-DC43-BCE3-AEA73F811D47}"/>
              </a:ext>
            </a:extLst>
          </p:cNvPr>
          <p:cNvSpPr txBox="1"/>
          <p:nvPr/>
        </p:nvSpPr>
        <p:spPr>
          <a:xfrm>
            <a:off x="1950431" y="6195491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1-b</a:t>
            </a:r>
            <a:r>
              <a:rPr lang="en-US" sz="1400" baseline="-250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AB23F1-5439-1240-8830-A7C77EEBF6F5}"/>
              </a:ext>
            </a:extLst>
          </p:cNvPr>
          <p:cNvSpPr txBox="1"/>
          <p:nvPr/>
        </p:nvSpPr>
        <p:spPr>
          <a:xfrm>
            <a:off x="1273495" y="5788498"/>
            <a:ext cx="332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</a:t>
            </a:r>
            <a:r>
              <a:rPr lang="en-US" sz="1400" baseline="-250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FE76EF-7D17-9E46-8DC2-36E3C5D903AE}"/>
              </a:ext>
            </a:extLst>
          </p:cNvPr>
          <p:cNvSpPr txBox="1"/>
          <p:nvPr/>
        </p:nvSpPr>
        <p:spPr>
          <a:xfrm>
            <a:off x="1952855" y="5816353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1-a</a:t>
            </a:r>
            <a:r>
              <a:rPr lang="en-US" sz="1400" baseline="-250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D46A290-CAA5-6989-B079-7A172FBD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Canalizing inputs and outputs</a:t>
            </a:r>
          </a:p>
        </p:txBody>
      </p:sp>
    </p:spTree>
    <p:extLst>
      <p:ext uri="{BB962C8B-B14F-4D97-AF65-F5344CB8AC3E}">
        <p14:creationId xmlns:p14="http://schemas.microsoft.com/office/powerpoint/2010/main" val="7839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28587-BF09-7C46-A756-C575E326F274}"/>
              </a:ext>
            </a:extLst>
          </p:cNvPr>
          <p:cNvGraphicFramePr>
            <a:graphicFrameLocks noGrp="1"/>
          </p:cNvGraphicFramePr>
          <p:nvPr/>
        </p:nvGraphicFramePr>
        <p:xfrm>
          <a:off x="2005672" y="2455532"/>
          <a:ext cx="3365500" cy="24765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73100">
                  <a:extLst>
                    <a:ext uri="{9D8B030D-6E8A-4147-A177-3AD203B41FA5}">
                      <a16:colId xmlns:a16="http://schemas.microsoft.com/office/drawing/2014/main" val="327776483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01485228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276654016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90344926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63572934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10827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9476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90197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90698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8804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7377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68917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84061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01891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31202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43745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15661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798255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5E292B-9DCA-C34E-B0F7-F929CBB71B16}"/>
              </a:ext>
            </a:extLst>
          </p:cNvPr>
          <p:cNvGraphicFramePr>
            <a:graphicFrameLocks noGrp="1"/>
          </p:cNvGraphicFramePr>
          <p:nvPr/>
        </p:nvGraphicFramePr>
        <p:xfrm>
          <a:off x="5630237" y="2455532"/>
          <a:ext cx="336550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100">
                  <a:extLst>
                    <a:ext uri="{9D8B030D-6E8A-4147-A177-3AD203B41FA5}">
                      <a16:colId xmlns:a16="http://schemas.microsoft.com/office/drawing/2014/main" val="208665338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8682698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299485799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82206509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40814652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b1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b2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b3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b4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count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922435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35748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87685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0674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74130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05754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9451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47648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6398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020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3657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164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9331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60650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82626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295153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BD0389D-F149-4B47-952B-DC7FD066D600}"/>
              </a:ext>
            </a:extLst>
          </p:cNvPr>
          <p:cNvSpPr/>
          <p:nvPr/>
        </p:nvSpPr>
        <p:spPr>
          <a:xfrm>
            <a:off x="211581" y="2455532"/>
            <a:ext cx="1535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all NCFs with 5 variables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8A7979-A2BA-E947-8C21-5538EAF6E950}"/>
              </a:ext>
            </a:extLst>
          </p:cNvPr>
          <p:cNvGraphicFramePr>
            <a:graphicFrameLocks noGrp="1"/>
          </p:cNvGraphicFramePr>
          <p:nvPr/>
        </p:nvGraphicFramePr>
        <p:xfrm>
          <a:off x="5630237" y="1312532"/>
          <a:ext cx="20193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100">
                  <a:extLst>
                    <a:ext uri="{9D8B030D-6E8A-4147-A177-3AD203B41FA5}">
                      <a16:colId xmlns:a16="http://schemas.microsoft.com/office/drawing/2014/main" val="24049304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35757379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72328994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b1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b2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count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1183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3155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58354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2341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11380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D5C22FC-96B2-344E-9191-C147CA2B84B2}"/>
              </a:ext>
            </a:extLst>
          </p:cNvPr>
          <p:cNvSpPr/>
          <p:nvPr/>
        </p:nvSpPr>
        <p:spPr>
          <a:xfrm>
            <a:off x="211581" y="1312532"/>
            <a:ext cx="1535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all NCFs with 3 variables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EDD2C7-15E1-C44A-A94D-613AA39E2D82}"/>
              </a:ext>
            </a:extLst>
          </p:cNvPr>
          <p:cNvGraphicFramePr>
            <a:graphicFrameLocks noGrp="1"/>
          </p:cNvGraphicFramePr>
          <p:nvPr/>
        </p:nvGraphicFramePr>
        <p:xfrm>
          <a:off x="3351872" y="1312532"/>
          <a:ext cx="2019300" cy="9525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73100">
                  <a:extLst>
                    <a:ext uri="{9D8B030D-6E8A-4147-A177-3AD203B41FA5}">
                      <a16:colId xmlns:a16="http://schemas.microsoft.com/office/drawing/2014/main" val="106959711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63739819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4899144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a1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a2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effectLst/>
                        </a:rPr>
                        <a:t>count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10276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095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4657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6011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6146704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A200CB5A-B60B-8F46-84F7-1A6E1892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Canalizing inputs and outputs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5DD02-F9EE-7545-9744-96B0D549CF2F}"/>
              </a:ext>
            </a:extLst>
          </p:cNvPr>
          <p:cNvSpPr txBox="1"/>
          <p:nvPr/>
        </p:nvSpPr>
        <p:spPr>
          <a:xfrm>
            <a:off x="344541" y="5615983"/>
            <a:ext cx="588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GRNs contain more activators (1) than inhibitors (0)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Genes are by default off (0)</a:t>
            </a:r>
          </a:p>
        </p:txBody>
      </p:sp>
    </p:spTree>
    <p:extLst>
      <p:ext uri="{BB962C8B-B14F-4D97-AF65-F5344CB8AC3E}">
        <p14:creationId xmlns:p14="http://schemas.microsoft.com/office/powerpoint/2010/main" val="27662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3715A-7390-4571-1B56-A74DF226B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0A70-951B-0CF1-7273-6570FA78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meta-analysis of published Boolean GRN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3F9C4-5FF9-4ABA-B6D9-934E6203BE63}"/>
              </a:ext>
            </a:extLst>
          </p:cNvPr>
          <p:cNvSpPr txBox="1"/>
          <p:nvPr/>
        </p:nvSpPr>
        <p:spPr>
          <a:xfrm>
            <a:off x="1909279" y="1058906"/>
            <a:ext cx="5761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Joint </a:t>
            </a:r>
            <a:r>
              <a:rPr lang="de-DE" sz="1000" dirty="0" err="1"/>
              <a:t>work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first-</a:t>
            </a:r>
            <a:r>
              <a:rPr lang="de-DE" sz="1000" dirty="0" err="1"/>
              <a:t>year</a:t>
            </a:r>
            <a:r>
              <a:rPr lang="de-DE" sz="1000" dirty="0"/>
              <a:t> Iowa State </a:t>
            </a:r>
            <a:r>
              <a:rPr lang="de-DE" sz="1000" dirty="0" err="1"/>
              <a:t>honor</a:t>
            </a:r>
            <a:r>
              <a:rPr lang="de-DE" sz="1000" dirty="0"/>
              <a:t> </a:t>
            </a:r>
            <a:r>
              <a:rPr lang="de-DE" sz="1000" dirty="0" err="1"/>
              <a:t>students</a:t>
            </a:r>
            <a:r>
              <a:rPr lang="de-DE" sz="1000" dirty="0"/>
              <a:t> Haris </a:t>
            </a:r>
            <a:r>
              <a:rPr lang="de-DE" sz="1000" dirty="0" err="1"/>
              <a:t>Serdarevic</a:t>
            </a:r>
            <a:r>
              <a:rPr lang="de-DE" sz="1000" dirty="0"/>
              <a:t>, Jack </a:t>
            </a:r>
            <a:r>
              <a:rPr lang="de-DE" sz="1000" dirty="0" err="1"/>
              <a:t>Kinseth</a:t>
            </a:r>
            <a:r>
              <a:rPr lang="de-DE" sz="1000" dirty="0"/>
              <a:t>, Taras </a:t>
            </a:r>
            <a:r>
              <a:rPr lang="de-DE" sz="1000" dirty="0" err="1"/>
              <a:t>Butrie</a:t>
            </a:r>
            <a:r>
              <a:rPr lang="de-DE" sz="1000" dirty="0"/>
              <a:t>, Evan Hilton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18E1D-850C-48C9-C927-A3E9BB3F7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0856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C72C12-8DC6-96B3-4F0F-F63395E4A193}"/>
              </a:ext>
            </a:extLst>
          </p:cNvPr>
          <p:cNvSpPr txBox="1"/>
          <p:nvPr/>
        </p:nvSpPr>
        <p:spPr>
          <a:xfrm>
            <a:off x="6047182" y="6531465"/>
            <a:ext cx="3199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Helikar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www.cellcollective.org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31A39-2CC5-EDDD-022F-F569090D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10" y="2640818"/>
            <a:ext cx="7895690" cy="31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A970-4081-7AE6-9141-317BB84FD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6232-9314-1362-D99A-549167F6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97EA6-33FD-4E02-F78F-20988407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Introduction: </a:t>
            </a:r>
            <a:br>
              <a:rPr lang="en-US" dirty="0"/>
            </a:br>
            <a:r>
              <a:rPr lang="en-US" dirty="0"/>
              <a:t>Boolean gene regulatory network models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wiring diagram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update rules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Features of the dynamics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Modularity of biological networks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8724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84B-FF96-0444-9761-F08E864B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Published GRN models differ from random models in other 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35AE8-D891-9849-A338-E027B4F606D7}"/>
              </a:ext>
            </a:extLst>
          </p:cNvPr>
          <p:cNvSpPr txBox="1"/>
          <p:nvPr/>
        </p:nvSpPr>
        <p:spPr>
          <a:xfrm>
            <a:off x="790128" y="1432334"/>
            <a:ext cx="8021363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exhibit more symmetry / redundancy among inputs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are biased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contain on average more 0s than 1s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contain more activators than inhibitors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networks exhibit more linear dynamics (</a:t>
            </a:r>
            <a:r>
              <a:rPr lang="en-US" dirty="0" err="1"/>
              <a:t>Manicka</a:t>
            </a:r>
            <a:r>
              <a:rPr lang="en-US" dirty="0"/>
              <a:t> et al., </a:t>
            </a:r>
            <a:r>
              <a:rPr lang="en-US" dirty="0" err="1"/>
              <a:t>npj</a:t>
            </a:r>
            <a:r>
              <a:rPr lang="en-US" dirty="0"/>
              <a:t> SBA, 2023)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3" name="Content Placeholder 4" descr="A collage of math equations&#10;&#10;Description automatically generated">
            <a:extLst>
              <a:ext uri="{FF2B5EF4-FFF2-40B4-BE49-F238E27FC236}">
                <a16:creationId xmlns:a16="http://schemas.microsoft.com/office/drawing/2014/main" id="{F28C0F7E-9593-CF0D-2D05-8D092B179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53" y="3535793"/>
            <a:ext cx="4585612" cy="3178944"/>
          </a:xfrm>
        </p:spPr>
      </p:pic>
      <p:pic>
        <p:nvPicPr>
          <p:cNvPr id="5" name="Content Placeholder 4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E4A4AA4D-8687-6C0B-634D-C671C8028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431" y="3764478"/>
            <a:ext cx="4563569" cy="2772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780B7-C577-9797-F10C-675AA87E6101}"/>
              </a:ext>
            </a:extLst>
          </p:cNvPr>
          <p:cNvSpPr txBox="1"/>
          <p:nvPr/>
        </p:nvSpPr>
        <p:spPr>
          <a:xfrm>
            <a:off x="6246412" y="6488668"/>
            <a:ext cx="289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Manicka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npj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SBA, 2023</a:t>
            </a:r>
          </a:p>
        </p:txBody>
      </p:sp>
    </p:spTree>
    <p:extLst>
      <p:ext uri="{BB962C8B-B14F-4D97-AF65-F5344CB8AC3E}">
        <p14:creationId xmlns:p14="http://schemas.microsoft.com/office/powerpoint/2010/main" val="2278114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83CA-1448-6113-BDB7-3D0905BA0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8D4E-D515-AB3F-66C1-22FE15B9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Published GRN models differ from random models in other 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27EED-5A54-491A-0234-08BA0DC61F01}"/>
              </a:ext>
            </a:extLst>
          </p:cNvPr>
          <p:cNvSpPr txBox="1"/>
          <p:nvPr/>
        </p:nvSpPr>
        <p:spPr>
          <a:xfrm>
            <a:off x="783771" y="1429513"/>
            <a:ext cx="8555355" cy="4619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exhibit more symmetry / redundancy among inputs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are biased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contain on average more 0s than 1s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regulatory rules contain more activators than inhibitors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Biological networks exhibit more linear dynamics (</a:t>
            </a:r>
            <a:r>
              <a:rPr lang="en-US" dirty="0" err="1"/>
              <a:t>Manicka</a:t>
            </a:r>
            <a:r>
              <a:rPr lang="en-US" dirty="0"/>
              <a:t> et al., </a:t>
            </a:r>
            <a:r>
              <a:rPr lang="en-US" dirty="0" err="1"/>
              <a:t>npj</a:t>
            </a:r>
            <a:r>
              <a:rPr lang="en-US" dirty="0"/>
              <a:t> SBA, 2023)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Given all these observations, can we disentangle cause and effect?</a:t>
            </a:r>
            <a:br>
              <a:rPr lang="en-US" dirty="0">
                <a:solidFill>
                  <a:schemeClr val="accent6"/>
                </a:solidFill>
                <a:sym typeface="Wingdings" pitchFamily="2" charset="2"/>
              </a:rPr>
            </a:br>
            <a:br>
              <a:rPr lang="en-US" dirty="0">
                <a:solidFill>
                  <a:schemeClr val="accent6"/>
                </a:solidFill>
                <a:sym typeface="Wingdings" pitchFamily="2" charset="2"/>
              </a:rPr>
            </a:b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E.g., do biological network exhibit more linear dynamics (than random networks) only </a:t>
            </a:r>
            <a:br>
              <a:rPr lang="en-US" dirty="0">
                <a:solidFill>
                  <a:schemeClr val="accent6"/>
                </a:solidFill>
                <a:sym typeface="Wingdings" pitchFamily="2" charset="2"/>
              </a:rPr>
            </a:b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because they are more biased and canalizing?</a:t>
            </a:r>
          </a:p>
        </p:txBody>
      </p:sp>
    </p:spTree>
    <p:extLst>
      <p:ext uri="{BB962C8B-B14F-4D97-AF65-F5344CB8AC3E}">
        <p14:creationId xmlns:p14="http://schemas.microsoft.com/office/powerpoint/2010/main" val="1497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5F2CA-08DD-53A9-0BF1-3084CEC70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823D-6E79-7F84-2AB2-720BE8D8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Canalization explains the high approximability of biological networks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7D2C3-FB3A-2FC4-8686-E097B82322B5}"/>
              </a:ext>
            </a:extLst>
          </p:cNvPr>
          <p:cNvSpPr txBox="1"/>
          <p:nvPr/>
        </p:nvSpPr>
        <p:spPr>
          <a:xfrm>
            <a:off x="6246412" y="6488668"/>
            <a:ext cx="289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Manicka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npj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SBA, 2023</a:t>
            </a:r>
          </a:p>
        </p:txBody>
      </p:sp>
      <p:pic>
        <p:nvPicPr>
          <p:cNvPr id="7" name="Content Placeholder 4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F2F8254E-B39D-E80F-1D96-2ED55289D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6" y="2051836"/>
            <a:ext cx="7303325" cy="4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59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82CC3-5AA4-35E9-E0D3-56BCBAA1A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DC62-1C2F-25E7-D9B4-96AAC879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Canalization explains the high approximability of biological networks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F1596-C978-93FE-3BC4-FCC69D889118}"/>
              </a:ext>
            </a:extLst>
          </p:cNvPr>
          <p:cNvSpPr txBox="1"/>
          <p:nvPr/>
        </p:nvSpPr>
        <p:spPr>
          <a:xfrm>
            <a:off x="6246412" y="6488668"/>
            <a:ext cx="289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Manicka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npj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SBA, 2023</a:t>
            </a:r>
          </a:p>
        </p:txBody>
      </p:sp>
      <p:pic>
        <p:nvPicPr>
          <p:cNvPr id="7" name="Content Placeholder 4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AB9F81AA-4A6C-9831-B2FF-7BE4D13A2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6" y="2051836"/>
            <a:ext cx="7303325" cy="44368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E56160-239F-3CBB-E331-D273E1DCF5CE}"/>
              </a:ext>
            </a:extLst>
          </p:cNvPr>
          <p:cNvSpPr txBox="1"/>
          <p:nvPr/>
        </p:nvSpPr>
        <p:spPr>
          <a:xfrm>
            <a:off x="5322450" y="3440875"/>
            <a:ext cx="9813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Null model 0</a:t>
            </a:r>
          </a:p>
          <a:p>
            <a:r>
              <a:rPr lang="en-US" sz="1200" dirty="0"/>
              <a:t>Null model 1</a:t>
            </a:r>
          </a:p>
        </p:txBody>
      </p:sp>
      <p:pic>
        <p:nvPicPr>
          <p:cNvPr id="11" name="Picture 10" descr="A white rectangular box with black text and black ticks&#10;&#10;Description automatically generated">
            <a:extLst>
              <a:ext uri="{FF2B5EF4-FFF2-40B4-BE49-F238E27FC236}">
                <a16:creationId xmlns:a16="http://schemas.microsoft.com/office/drawing/2014/main" id="{6BC92434-BF92-AE87-2719-E8A002A4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09" r="1"/>
          <a:stretch/>
        </p:blipFill>
        <p:spPr>
          <a:xfrm>
            <a:off x="6246412" y="3015041"/>
            <a:ext cx="2099953" cy="827917"/>
          </a:xfrm>
          <a:prstGeom prst="rect">
            <a:avLst/>
          </a:prstGeom>
        </p:spPr>
      </p:pic>
      <p:pic>
        <p:nvPicPr>
          <p:cNvPr id="13" name="Picture 12" descr="A black x on a white background&#10;&#10;Description automatically generated">
            <a:extLst>
              <a:ext uri="{FF2B5EF4-FFF2-40B4-BE49-F238E27FC236}">
                <a16:creationId xmlns:a16="http://schemas.microsoft.com/office/drawing/2014/main" id="{7CE2DFD5-21FC-79D6-5381-D450AF4BB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83" y="3486224"/>
            <a:ext cx="173307" cy="139764"/>
          </a:xfrm>
          <a:prstGeom prst="rect">
            <a:avLst/>
          </a:prstGeom>
        </p:spPr>
      </p:pic>
      <p:pic>
        <p:nvPicPr>
          <p:cNvPr id="14" name="Picture 13" descr="A black x on a white background&#10;&#10;Description automatically generated">
            <a:extLst>
              <a:ext uri="{FF2B5EF4-FFF2-40B4-BE49-F238E27FC236}">
                <a16:creationId xmlns:a16="http://schemas.microsoft.com/office/drawing/2014/main" id="{96E8FA6E-0133-B010-7F6A-AEBB5B6CE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574" y="3656909"/>
            <a:ext cx="173307" cy="1397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C8084-2F94-2A8A-7627-51580D344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825" y="3651211"/>
            <a:ext cx="173307" cy="1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16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08A5D-E32F-6903-F763-5ABE9F61A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ECB5464-D3D5-7DF6-D244-157832CF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5921"/>
            <a:ext cx="7772400" cy="4479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F9D63-1D75-384A-C06F-0721C6C24562}"/>
              </a:ext>
            </a:extLst>
          </p:cNvPr>
          <p:cNvSpPr txBox="1"/>
          <p:nvPr/>
        </p:nvSpPr>
        <p:spPr>
          <a:xfrm>
            <a:off x="5285058" y="6474044"/>
            <a:ext cx="385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Kadelka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Murrugarra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npj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SBA,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4C3F15-FE6C-7064-91F6-21B607A16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Canalization explains the high approximability of biological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53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B7D08-CAE4-E61A-5BA5-4D3819AA8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622001A-3051-063F-8F58-4E05B708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Criticality conjecture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E70CF-0F87-3737-5839-B7185B4FF2EB}"/>
              </a:ext>
            </a:extLst>
          </p:cNvPr>
          <p:cNvSpPr txBox="1"/>
          <p:nvPr/>
        </p:nvSpPr>
        <p:spPr>
          <a:xfrm>
            <a:off x="3288498" y="6445907"/>
            <a:ext cx="30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Darabos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et al., PLOS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68C4F-F2CB-06BA-3702-021A8C90C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/>
          <a:stretch/>
        </p:blipFill>
        <p:spPr>
          <a:xfrm>
            <a:off x="457200" y="1606167"/>
            <a:ext cx="8130753" cy="4882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DD7264-808C-7DE3-B677-90A8ED063BCD}"/>
              </a:ext>
            </a:extLst>
          </p:cNvPr>
          <p:cNvSpPr txBox="1"/>
          <p:nvPr/>
        </p:nvSpPr>
        <p:spPr>
          <a:xfrm>
            <a:off x="6198920" y="4714504"/>
            <a:ext cx="197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Chaos: D(1) &gt;&gt; 1</a:t>
            </a:r>
            <a:br>
              <a:rPr lang="en-US" dirty="0"/>
            </a:br>
            <a:r>
              <a:rPr lang="en-US" dirty="0"/>
              <a:t>Criticality: D(1) = 1</a:t>
            </a:r>
            <a:br>
              <a:rPr lang="en-US" dirty="0"/>
            </a:br>
            <a:r>
              <a:rPr lang="en-US" dirty="0"/>
              <a:t>Order: D(1) &lt;&lt; 1</a:t>
            </a:r>
          </a:p>
        </p:txBody>
      </p:sp>
    </p:spTree>
    <p:extLst>
      <p:ext uri="{BB962C8B-B14F-4D97-AF65-F5344CB8AC3E}">
        <p14:creationId xmlns:p14="http://schemas.microsoft.com/office/powerpoint/2010/main" val="879972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20C3E7C7-BF09-D24E-A140-A9894E544760}"/>
              </a:ext>
            </a:extLst>
          </p:cNvPr>
          <p:cNvSpPr/>
          <p:nvPr/>
        </p:nvSpPr>
        <p:spPr>
          <a:xfrm>
            <a:off x="3719559" y="1983586"/>
            <a:ext cx="1668267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E2FBB-0633-E743-A041-3CB1B2CD7C19}"/>
              </a:ext>
            </a:extLst>
          </p:cNvPr>
          <p:cNvSpPr txBox="1"/>
          <p:nvPr/>
        </p:nvSpPr>
        <p:spPr>
          <a:xfrm>
            <a:off x="880315" y="1902737"/>
            <a:ext cx="193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Robust enough to external variability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14359-9CD1-4D4D-AB95-19632D5CCD85}"/>
              </a:ext>
            </a:extLst>
          </p:cNvPr>
          <p:cNvSpPr txBox="1"/>
          <p:nvPr/>
        </p:nvSpPr>
        <p:spPr>
          <a:xfrm>
            <a:off x="6196189" y="1902737"/>
            <a:ext cx="2215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Adaptable enough to new environments</a:t>
            </a:r>
            <a:br>
              <a:rPr lang="en-US" dirty="0"/>
            </a:br>
            <a:r>
              <a:rPr lang="en-US" dirty="0"/>
              <a:t>(plasticity)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F8A23-BB1B-4D4B-8CF7-38FBC990FFB1}"/>
              </a:ext>
            </a:extLst>
          </p:cNvPr>
          <p:cNvSpPr txBox="1"/>
          <p:nvPr/>
        </p:nvSpPr>
        <p:spPr>
          <a:xfrm>
            <a:off x="880315" y="1435097"/>
            <a:ext cx="393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 regulatory networks need to be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774ECC-07E4-DB4F-A195-FF9FDA0C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21" y="2647375"/>
            <a:ext cx="3741441" cy="3721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A47C0E-3F06-6543-A42C-2A772CFA1A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6" t="52953" r="27914"/>
          <a:stretch/>
        </p:blipFill>
        <p:spPr>
          <a:xfrm>
            <a:off x="5020704" y="3530038"/>
            <a:ext cx="3537669" cy="24473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87FBFB-7B4D-EFD5-45E8-6A36B066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Criticality conjecture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92BC9-8313-C5F3-81C3-82D3DD46A836}"/>
              </a:ext>
            </a:extLst>
          </p:cNvPr>
          <p:cNvSpPr txBox="1"/>
          <p:nvPr/>
        </p:nvSpPr>
        <p:spPr>
          <a:xfrm>
            <a:off x="1596985" y="6467431"/>
            <a:ext cx="295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Balleza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et al., PLOS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2008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0D0DE-F129-469C-EF99-821609B7C931}"/>
              </a:ext>
            </a:extLst>
          </p:cNvPr>
          <p:cNvSpPr txBox="1"/>
          <p:nvPr/>
        </p:nvSpPr>
        <p:spPr>
          <a:xfrm>
            <a:off x="5481697" y="6467431"/>
            <a:ext cx="30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Darabos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et al., PLOS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28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AC569-59AE-DB9A-4F1E-5C395681B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51B239-4948-2D2F-427A-AE76FDFBB425}"/>
              </a:ext>
            </a:extLst>
          </p:cNvPr>
          <p:cNvSpPr txBox="1"/>
          <p:nvPr/>
        </p:nvSpPr>
        <p:spPr>
          <a:xfrm>
            <a:off x="5424712" y="6534835"/>
            <a:ext cx="3719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dirty="0" err="1">
                <a:solidFill>
                  <a:schemeClr val="bg1">
                    <a:lumMod val="50000"/>
                  </a:schemeClr>
                </a:solidFill>
              </a:rPr>
              <a:t>Manicka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</a:rPr>
              <a:t> et al., J Royal Society Interface, 2022</a:t>
            </a: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98E2EC20-218B-8574-CF85-986F2EF1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0" y="2850077"/>
            <a:ext cx="4355453" cy="3219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A0831F-CEA7-5661-7B71-76CA8F3B1C97}"/>
              </a:ext>
            </a:extLst>
          </p:cNvPr>
          <p:cNvSpPr txBox="1"/>
          <p:nvPr/>
        </p:nvSpPr>
        <p:spPr>
          <a:xfrm>
            <a:off x="177592" y="6290818"/>
            <a:ext cx="43944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de-DE" sz="15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500" dirty="0" err="1">
                <a:solidFill>
                  <a:schemeClr val="bg1">
                    <a:lumMod val="50000"/>
                  </a:schemeClr>
                </a:solidFill>
              </a:rPr>
              <a:t>Kuehlwein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de-DE" sz="1500" dirty="0" err="1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de-DE" sz="1500" dirty="0" err="1">
                <a:solidFill>
                  <a:schemeClr val="bg1">
                    <a:lumMod val="50000"/>
                  </a:schemeClr>
                </a:solidFill>
              </a:rPr>
              <a:t>Struct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500" dirty="0" err="1">
                <a:solidFill>
                  <a:schemeClr val="bg1">
                    <a:lumMod val="50000"/>
                  </a:schemeClr>
                </a:solidFill>
              </a:rPr>
              <a:t>Biotech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</a:rPr>
              <a:t> Journal, 2020</a:t>
            </a: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0971CD2-CD1F-C8D4-08CB-7F2A855DD8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10"/>
          <a:stretch/>
        </p:blipFill>
        <p:spPr>
          <a:xfrm>
            <a:off x="4854265" y="2850077"/>
            <a:ext cx="3832535" cy="34937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7FA769-98C4-3CB1-AE34-6216FEDFA3E9}"/>
              </a:ext>
            </a:extLst>
          </p:cNvPr>
          <p:cNvSpPr txBox="1"/>
          <p:nvPr/>
        </p:nvSpPr>
        <p:spPr>
          <a:xfrm>
            <a:off x="457200" y="220374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Critical threshold = 2kp(1-p)</a:t>
            </a:r>
            <a:br>
              <a:rPr lang="en-US" dirty="0"/>
            </a:b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Shmulevich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al., Phys. Rev Letter, 2004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6334E-65B8-E7A2-F56C-A1F2717BC9D2}"/>
              </a:ext>
            </a:extLst>
          </p:cNvPr>
          <p:cNvSpPr txBox="1"/>
          <p:nvPr/>
        </p:nvSpPr>
        <p:spPr>
          <a:xfrm>
            <a:off x="5216970" y="2062724"/>
            <a:ext cx="3312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Accounting for canalization yields</a:t>
            </a:r>
            <a:br>
              <a:rPr lang="en-US" dirty="0"/>
            </a:br>
            <a:r>
              <a:rPr lang="en-US" dirty="0"/>
              <a:t>a better threshold: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CBEB0F4-407E-B896-B7AB-CDEB64CF8B01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Canalization and bias determine the dynamical regime</a:t>
            </a:r>
          </a:p>
        </p:txBody>
      </p:sp>
    </p:spTree>
    <p:extLst>
      <p:ext uri="{BB962C8B-B14F-4D97-AF65-F5344CB8AC3E}">
        <p14:creationId xmlns:p14="http://schemas.microsoft.com/office/powerpoint/2010/main" val="27864019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00743-3015-1887-5C85-3A4A709C6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B8BE8A-6A90-E4C2-2E4A-B82A76D9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Abundance of insensitive NCFs buffers GRNs from chaotic dynamics</a:t>
            </a:r>
            <a:endParaRPr lang="en-US" dirty="0"/>
          </a:p>
        </p:txBody>
      </p:sp>
      <p:pic>
        <p:nvPicPr>
          <p:cNvPr id="9" name="Picture 8" descr="derrida_n100_k5_ncf_plot_new-cropped.pdf">
            <a:extLst>
              <a:ext uri="{FF2B5EF4-FFF2-40B4-BE49-F238E27FC236}">
                <a16:creationId xmlns:a16="http://schemas.microsoft.com/office/drawing/2014/main" id="{90119A94-AFDF-2D19-DCED-49CC0DB8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8797"/>
            <a:ext cx="3713261" cy="2861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11CA93-AFD3-347E-2292-7FA2183EC5BE}"/>
              </a:ext>
            </a:extLst>
          </p:cNvPr>
          <p:cNvSpPr txBox="1"/>
          <p:nvPr/>
        </p:nvSpPr>
        <p:spPr>
          <a:xfrm>
            <a:off x="1173679" y="6517607"/>
            <a:ext cx="299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Kadelka et al.,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Physica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D, 2017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A74D4C-F03B-C98F-ADCC-51B8C9A505C4}"/>
              </a:ext>
            </a:extLst>
          </p:cNvPr>
          <p:cNvSpPr txBox="1"/>
          <p:nvPr/>
        </p:nvSpPr>
        <p:spPr>
          <a:xfrm>
            <a:off x="457200" y="1955655"/>
            <a:ext cx="3816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Irrespective of the degree, the average</a:t>
            </a:r>
            <a:br>
              <a:rPr lang="en-US" dirty="0"/>
            </a:br>
            <a:r>
              <a:rPr lang="en-US" dirty="0"/>
              <a:t>sensitivity of an NCF is 1.</a:t>
            </a:r>
          </a:p>
        </p:txBody>
      </p:sp>
      <p:pic>
        <p:nvPicPr>
          <p:cNvPr id="13" name="Main graphic">
            <a:extLst>
              <a:ext uri="{FF2B5EF4-FFF2-40B4-BE49-F238E27FC236}">
                <a16:creationId xmlns:a16="http://schemas.microsoft.com/office/drawing/2014/main" id="{0E126952-60EB-8633-E586-4602D08546F2}"/>
              </a:ext>
            </a:extLst>
          </p:cNvPr>
          <p:cNvPicPr/>
          <p:nvPr/>
        </p:nvPicPr>
        <p:blipFill>
          <a:blip r:embed="rId3"/>
          <a:srcRect r="56098"/>
          <a:stretch/>
        </p:blipFill>
        <p:spPr>
          <a:xfrm>
            <a:off x="5177641" y="3128797"/>
            <a:ext cx="3253839" cy="260005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874869-3B6B-4B24-F413-4E3DF5DEF3BB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2CE3A-BAFB-E22F-3791-6D84EB254B65}"/>
              </a:ext>
            </a:extLst>
          </p:cNvPr>
          <p:cNvSpPr txBox="1"/>
          <p:nvPr/>
        </p:nvSpPr>
        <p:spPr>
          <a:xfrm>
            <a:off x="5082640" y="1955655"/>
            <a:ext cx="345572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biological networks exhibit critical or ordered dynamics</a:t>
            </a:r>
          </a:p>
        </p:txBody>
      </p:sp>
    </p:spTree>
    <p:extLst>
      <p:ext uri="{BB962C8B-B14F-4D97-AF65-F5344CB8AC3E}">
        <p14:creationId xmlns:p14="http://schemas.microsoft.com/office/powerpoint/2010/main" val="6169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6C1A9-295C-CA4F-8E33-EA2CA0112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ACDFDC2-6455-4D39-EAAA-6B6AAD5283C8}"/>
              </a:ext>
            </a:extLst>
          </p:cNvPr>
          <p:cNvSpPr txBox="1"/>
          <p:nvPr/>
        </p:nvSpPr>
        <p:spPr>
          <a:xfrm>
            <a:off x="3234935" y="1584536"/>
            <a:ext cx="2746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hlinkClick r:id="rId2"/>
              </a:rPr>
              <a:t>https://</a:t>
            </a:r>
            <a:r>
              <a:rPr lang="de-DE" sz="1000" b="1" dirty="0" err="1">
                <a:hlinkClick r:id="rId2"/>
              </a:rPr>
              <a:t>booleangenenetworks.math.iastate.edu</a:t>
            </a:r>
            <a:endParaRPr lang="en-US" sz="1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B8627A-0F97-DA60-5ED8-E0798416D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10" y="2640818"/>
            <a:ext cx="7895690" cy="3158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3838A-C989-E603-853F-D0E8CC0479F5}"/>
              </a:ext>
            </a:extLst>
          </p:cNvPr>
          <p:cNvSpPr txBox="1"/>
          <p:nvPr/>
        </p:nvSpPr>
        <p:spPr>
          <a:xfrm>
            <a:off x="6468596" y="5439440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Kadelka</a:t>
            </a:r>
            <a:r>
              <a:rPr lang="en-US" sz="1000" dirty="0"/>
              <a:t> et al. </a:t>
            </a:r>
            <a:r>
              <a:rPr lang="en-US" sz="1000" dirty="0" err="1"/>
              <a:t>ArXiv</a:t>
            </a:r>
            <a:r>
              <a:rPr lang="en-US" sz="1000" dirty="0"/>
              <a:t>, 2020</a:t>
            </a:r>
          </a:p>
        </p:txBody>
      </p:sp>
      <p:pic>
        <p:nvPicPr>
          <p:cNvPr id="10" name="Picture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6E290D88-B9F2-57F4-9557-160E64705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8" y="1853181"/>
            <a:ext cx="9120522" cy="42145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50763BE-A690-E556-4BD0-02121664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 meta-analysis of published Boolean GRN models</a:t>
            </a:r>
          </a:p>
        </p:txBody>
      </p:sp>
    </p:spTree>
    <p:extLst>
      <p:ext uri="{BB962C8B-B14F-4D97-AF65-F5344CB8AC3E}">
        <p14:creationId xmlns:p14="http://schemas.microsoft.com/office/powerpoint/2010/main" val="938843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6CE52-C07B-6614-3829-BA18B8641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C1403B-648C-0F51-0F0A-00E3930D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Abundance of insensitive NCFs buffers GRNs from chaotic dynamics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1E0E3-5A9F-7051-B5AE-A40736BD3706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CA874CEE-667D-C9E1-8806-19D915E86178}"/>
              </a:ext>
            </a:extLst>
          </p:cNvPr>
          <p:cNvPicPr/>
          <p:nvPr/>
        </p:nvPicPr>
        <p:blipFill>
          <a:blip r:embed="rId2"/>
          <a:srcRect l="43650" r="-673"/>
          <a:stretch/>
        </p:blipFill>
        <p:spPr>
          <a:xfrm>
            <a:off x="66938" y="2259946"/>
            <a:ext cx="4025735" cy="2338108"/>
          </a:xfrm>
          <a:prstGeom prst="rect">
            <a:avLst/>
          </a:prstGeom>
          <a:ln>
            <a:noFill/>
          </a:ln>
        </p:spPr>
      </p:pic>
      <p:pic>
        <p:nvPicPr>
          <p:cNvPr id="8" name="Main graphic">
            <a:extLst>
              <a:ext uri="{FF2B5EF4-FFF2-40B4-BE49-F238E27FC236}">
                <a16:creationId xmlns:a16="http://schemas.microsoft.com/office/drawing/2014/main" id="{844A99DD-749E-A53F-15F2-CCEC4E24208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83146" y="1947553"/>
            <a:ext cx="4739283" cy="31901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702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5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Collaborators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335515" cy="53037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Elena Dimitrova (Cal Poly)</a:t>
            </a:r>
          </a:p>
          <a:p>
            <a:pPr>
              <a:lnSpc>
                <a:spcPct val="150000"/>
              </a:lnSpc>
            </a:pPr>
            <a:r>
              <a:rPr lang="en-US" sz="1800" dirty="0" err="1"/>
              <a:t>Brandilyn</a:t>
            </a:r>
            <a:r>
              <a:rPr lang="en-US" sz="1800" dirty="0"/>
              <a:t> Stigler (Southern Methodist U)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David </a:t>
            </a:r>
            <a:r>
              <a:rPr lang="en-US" sz="1800" dirty="0" err="1"/>
              <a:t>Murrugarra</a:t>
            </a:r>
            <a:r>
              <a:rPr lang="en-US" sz="1800" dirty="0"/>
              <a:t> (U of Kentucky)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Matthew Wheeler (U of Florida)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Reinhard </a:t>
            </a:r>
            <a:r>
              <a:rPr lang="en-US" sz="1800" dirty="0" err="1"/>
              <a:t>Laubenbacher</a:t>
            </a:r>
            <a:r>
              <a:rPr lang="en-US" sz="1800" dirty="0"/>
              <a:t> (U of Florida)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Benjamin </a:t>
            </a:r>
            <a:r>
              <a:rPr lang="en-US" sz="1800" dirty="0" err="1"/>
              <a:t>Keilty</a:t>
            </a:r>
            <a:r>
              <a:rPr lang="en-US" sz="1800" dirty="0"/>
              <a:t> (U of Connecticut)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Jack </a:t>
            </a:r>
            <a:r>
              <a:rPr lang="en-US" sz="1800" dirty="0" err="1"/>
              <a:t>Kuipers</a:t>
            </a:r>
            <a:r>
              <a:rPr lang="en-US" sz="1800" dirty="0"/>
              <a:t> (ETH Zurich)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en-US" sz="1800" dirty="0"/>
            </a:br>
            <a:b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A132D-3D96-0C49-84F9-1894BD8503BA}"/>
              </a:ext>
            </a:extLst>
          </p:cNvPr>
          <p:cNvSpPr txBox="1">
            <a:spLocks/>
          </p:cNvSpPr>
          <p:nvPr/>
        </p:nvSpPr>
        <p:spPr>
          <a:xfrm>
            <a:off x="3079866" y="5715000"/>
            <a:ext cx="27645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5" name="Picture 4" descr="A blue and grey text&#10;&#10;Description automatically generated">
            <a:extLst>
              <a:ext uri="{FF2B5EF4-FFF2-40B4-BE49-F238E27FC236}">
                <a16:creationId xmlns:a16="http://schemas.microsoft.com/office/drawing/2014/main" id="{ED488B53-6E3E-2E12-9D6E-683603CB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7" y="6095999"/>
            <a:ext cx="1652615" cy="468241"/>
          </a:xfrm>
          <a:prstGeom prst="rect">
            <a:avLst/>
          </a:prstGeom>
        </p:spPr>
      </p:pic>
      <p:pic>
        <p:nvPicPr>
          <p:cNvPr id="9" name="Picture 8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41AA382A-CBA6-1319-DEB9-5222D74BC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288" y="5629079"/>
            <a:ext cx="1228921" cy="1228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5A3A5-8544-AE69-9FE3-310C1FBD84C9}"/>
              </a:ext>
            </a:extLst>
          </p:cNvPr>
          <p:cNvSpPr txBox="1"/>
          <p:nvPr/>
        </p:nvSpPr>
        <p:spPr>
          <a:xfrm>
            <a:off x="5844379" y="6429441"/>
            <a:ext cx="329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Questions: </a:t>
            </a:r>
            <a:r>
              <a:rPr lang="en-US" sz="1800" dirty="0" err="1"/>
              <a:t>ckadelka@iastate.edu</a:t>
            </a:r>
            <a:endParaRPr lang="en-US" sz="1800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3DBB9-DAB0-D278-E95E-D71C86E1D1CA}"/>
              </a:ext>
            </a:extLst>
          </p:cNvPr>
          <p:cNvSpPr txBox="1">
            <a:spLocks/>
          </p:cNvSpPr>
          <p:nvPr/>
        </p:nvSpPr>
        <p:spPr>
          <a:xfrm>
            <a:off x="4896360" y="1417638"/>
            <a:ext cx="4143995" cy="5303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Taras </a:t>
            </a:r>
            <a:r>
              <a:rPr lang="en-US" sz="1800" dirty="0" err="1"/>
              <a:t>Butrie</a:t>
            </a:r>
            <a:r>
              <a:rPr lang="en-US" sz="1800" dirty="0"/>
              <a:t> (ISU)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Evan Hilton (ISU)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Jack </a:t>
            </a:r>
            <a:r>
              <a:rPr lang="en-US" sz="1800" dirty="0" err="1"/>
              <a:t>Kinseth</a:t>
            </a:r>
            <a:r>
              <a:rPr lang="en-US" sz="1800" dirty="0"/>
              <a:t> (ISU)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Haris </a:t>
            </a:r>
            <a:r>
              <a:rPr lang="en-US" sz="1800" dirty="0" err="1"/>
              <a:t>Serdarevic</a:t>
            </a:r>
            <a:r>
              <a:rPr lang="en-US" sz="1800" dirty="0"/>
              <a:t> (ISU)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Addison Schmidt (ISU)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pPr marL="0" indent="0">
              <a:lnSpc>
                <a:spcPct val="150000"/>
              </a:lnSpc>
              <a:buFont typeface="Arial"/>
              <a:buNone/>
            </a:pPr>
            <a:br>
              <a:rPr lang="en-US" sz="1800" dirty="0"/>
            </a:br>
            <a:b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</a:br>
            <a:endParaRPr lang="en-US" sz="1800" dirty="0"/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55995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7E047-4206-FBCE-3DB8-BE8D252F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E735-9BC6-ACEC-405A-6F9EFE10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D2F0E-4DB4-610B-F3D9-8F4617726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0444"/>
            <a:ext cx="8229600" cy="530379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1. Dimitrova, E., Stigler, B., Kadelka, C., &amp;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Murrugarra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(2022). Revealing the canalizing structure of Boolean functions: Algorithms and applications. 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Automatica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146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110630.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2. Kadelka, C., </a:t>
            </a:r>
            <a:r>
              <a:rPr lang="en-US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Butrie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T. M., Hilton, E., </a:t>
            </a:r>
            <a:r>
              <a:rPr lang="en-US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Kinseth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J., Schmidt, A., &amp; </a:t>
            </a:r>
            <a:r>
              <a:rPr lang="en-US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Serdarevic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H. (2024). A meta-analysis of Boolean network models reveals design principles of gene regulatory networks. </a:t>
            </a:r>
            <a:r>
              <a:rPr lang="en-US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Science Advances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10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(2), eadj0822.</a:t>
            </a:r>
            <a:endParaRPr lang="en-US" sz="12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3. Kadelka, C.,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Keilty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B., &amp;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Laubenbacher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 (2023). Collectively canalizing Boolean functions. 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Advances in Applied Mathematics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145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102475.</a:t>
            </a:r>
            <a:endParaRPr lang="en-US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4. Kadelka, C., &amp;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Murrugarra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(2024). Canalization reduces the nonlinearity of regulation in biological networks. 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npj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Systems Biology and Applications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67.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5. 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Kadelka, C.,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Kuipers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&amp;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Laubenbacher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 (2017). The influence of canalization on the robustness of Boolean networks. 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 D: Nonlinear Phenomena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353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39-47.</a:t>
            </a:r>
            <a:endParaRPr lang="en-US" sz="1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9F5341-CDDF-B636-C86D-D22443562EF7}"/>
              </a:ext>
            </a:extLst>
          </p:cNvPr>
          <p:cNvSpPr txBox="1">
            <a:spLocks/>
          </p:cNvSpPr>
          <p:nvPr/>
        </p:nvSpPr>
        <p:spPr>
          <a:xfrm>
            <a:off x="3079866" y="5715000"/>
            <a:ext cx="27645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7" name="Picture 6" descr="A blue and grey text&#10;&#10;Description automatically generated">
            <a:extLst>
              <a:ext uri="{FF2B5EF4-FFF2-40B4-BE49-F238E27FC236}">
                <a16:creationId xmlns:a16="http://schemas.microsoft.com/office/drawing/2014/main" id="{4A51BAF9-5581-D740-91D2-08DFC816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7" y="6095999"/>
            <a:ext cx="1652615" cy="468241"/>
          </a:xfrm>
          <a:prstGeom prst="rect">
            <a:avLst/>
          </a:prstGeom>
        </p:spPr>
      </p:pic>
      <p:pic>
        <p:nvPicPr>
          <p:cNvPr id="8" name="Picture 7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8ACDF874-5967-BFAA-186B-E1AE8315A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288" y="5629079"/>
            <a:ext cx="1228921" cy="1228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2CE499-1ABB-918F-8314-E51C17378BC6}"/>
              </a:ext>
            </a:extLst>
          </p:cNvPr>
          <p:cNvSpPr txBox="1"/>
          <p:nvPr/>
        </p:nvSpPr>
        <p:spPr>
          <a:xfrm>
            <a:off x="5844379" y="6429441"/>
            <a:ext cx="329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Questions: </a:t>
            </a:r>
            <a:r>
              <a:rPr lang="en-US" sz="1800" dirty="0" err="1"/>
              <a:t>ckadelka@iastate.edu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41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6B003-6198-504C-5802-60DEE9FE9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AC038-95F6-E9B3-28F6-82572670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4C76-6066-4A14-5331-8CE898F85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Introduction: </a:t>
            </a:r>
            <a:br>
              <a:rPr lang="en-US" dirty="0"/>
            </a:br>
            <a:r>
              <a:rPr lang="en-US" dirty="0"/>
              <a:t>Boolean gene regulatory network models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Features of the wiring diagram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update rules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Features of the dynamics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Modularity of biological networks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1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55E8C05-7915-6E11-4868-16F3E87F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7E89C0-774A-0F84-5B84-17494E1E9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47" y="1495098"/>
            <a:ext cx="6294315" cy="3937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70B35-3B10-13B0-5760-AA62E2A4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Some “interesting” findings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69FD-AA4A-7E4F-57F0-276C178E89D7}"/>
              </a:ext>
            </a:extLst>
          </p:cNvPr>
          <p:cNvSpPr txBox="1"/>
          <p:nvPr/>
        </p:nvSpPr>
        <p:spPr>
          <a:xfrm>
            <a:off x="252249" y="5707118"/>
            <a:ext cx="8506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﻿PTEN = ( EGR1 &amp; FRK &amp; INPP5D &amp; RRM1  &amp; ! TGFBR3 &amp; BMI1 &amp; ! AEBP1 &amp; ! BMI1 &amp; ILK)| </a:t>
            </a:r>
          </a:p>
          <a:p>
            <a:r>
              <a:rPr lang="en-US" dirty="0"/>
              <a:t>             (!ADM &amp; !CSNK2A2  &amp; EGR1 &amp; FRK &amp; INPP5D &amp; RRM1 &amp; TNF &amp; ! TGFBR3 &amp; </a:t>
            </a:r>
          </a:p>
          <a:p>
            <a:r>
              <a:rPr lang="en-US" dirty="0"/>
              <a:t>               IFNGR2 &amp; BMI1 &amp; !AEBP1 &amp; ! BMI1 &amp; ILK)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EF0DF6-DC8F-3765-DA62-375C33EB6BAB}"/>
              </a:ext>
            </a:extLst>
          </p:cNvPr>
          <p:cNvCxnSpPr>
            <a:cxnSpLocks/>
          </p:cNvCxnSpPr>
          <p:nvPr/>
        </p:nvCxnSpPr>
        <p:spPr>
          <a:xfrm flipV="1">
            <a:off x="5275385" y="4783015"/>
            <a:ext cx="539261" cy="8323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A375871-E21A-7F03-9C31-7003E8D269D2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6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6F5335-9537-2FE6-CD22-3D3D73AC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7633AC-B454-C5EC-572A-DFED7CF79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47" y="1495098"/>
            <a:ext cx="6294315" cy="3937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7B9BAC-9A0F-E81A-B8EB-871E5998E13B}"/>
              </a:ext>
            </a:extLst>
          </p:cNvPr>
          <p:cNvSpPr txBox="1"/>
          <p:nvPr/>
        </p:nvSpPr>
        <p:spPr>
          <a:xfrm>
            <a:off x="252249" y="5707118"/>
            <a:ext cx="8506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﻿PTEN = ( EGR1 &amp; FRK &amp; INPP5D &amp; RRM1  &amp; ! TGFBR3 &amp; </a:t>
            </a:r>
            <a:r>
              <a:rPr lang="en-US" dirty="0">
                <a:solidFill>
                  <a:srgbClr val="FF0000"/>
                </a:solidFill>
              </a:rPr>
              <a:t>BMI1</a:t>
            </a:r>
            <a:r>
              <a:rPr lang="en-US" dirty="0"/>
              <a:t> &amp; ! AEBP1 &amp; </a:t>
            </a:r>
            <a:r>
              <a:rPr lang="en-US" dirty="0">
                <a:solidFill>
                  <a:srgbClr val="FF0000"/>
                </a:solidFill>
              </a:rPr>
              <a:t>! BMI1 </a:t>
            </a:r>
            <a:r>
              <a:rPr lang="en-US" dirty="0"/>
              <a:t>&amp; ILK)</a:t>
            </a:r>
            <a:r>
              <a:rPr lang="en-US" dirty="0">
                <a:solidFill>
                  <a:srgbClr val="FF0000"/>
                </a:solidFill>
              </a:rPr>
              <a:t>|</a:t>
            </a:r>
            <a:r>
              <a:rPr lang="en-US" dirty="0"/>
              <a:t> </a:t>
            </a:r>
          </a:p>
          <a:p>
            <a:r>
              <a:rPr lang="en-US" dirty="0"/>
              <a:t>             (!ADM &amp; !CSNK2A2  &amp; EGR1 &amp; FRK &amp; INPP5D &amp; RRM1 &amp; TNF &amp; ! TGFBR3 &amp; </a:t>
            </a:r>
          </a:p>
          <a:p>
            <a:r>
              <a:rPr lang="en-US" dirty="0"/>
              <a:t>               IFNGR2 &amp; </a:t>
            </a:r>
            <a:r>
              <a:rPr lang="en-US" dirty="0">
                <a:solidFill>
                  <a:srgbClr val="FF0000"/>
                </a:solidFill>
              </a:rPr>
              <a:t>BMI1 </a:t>
            </a:r>
            <a:r>
              <a:rPr lang="en-US" dirty="0"/>
              <a:t>&amp; !AEBP1 &amp; </a:t>
            </a:r>
            <a:r>
              <a:rPr lang="en-US" dirty="0">
                <a:solidFill>
                  <a:srgbClr val="FF0000"/>
                </a:solidFill>
              </a:rPr>
              <a:t>! BMI1 </a:t>
            </a:r>
            <a:r>
              <a:rPr lang="en-US" dirty="0"/>
              <a:t>&amp; ILK) = 0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F4F43D-5D4E-BA40-FCF4-AFF7D581DDD5}"/>
              </a:ext>
            </a:extLst>
          </p:cNvPr>
          <p:cNvCxnSpPr>
            <a:cxnSpLocks/>
          </p:cNvCxnSpPr>
          <p:nvPr/>
        </p:nvCxnSpPr>
        <p:spPr>
          <a:xfrm flipV="1">
            <a:off x="5275385" y="4783015"/>
            <a:ext cx="539261" cy="8323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D9D7F42-A444-E985-C712-968F76F90CEB}"/>
              </a:ext>
            </a:extLst>
          </p:cNvPr>
          <p:cNvSpPr txBox="1"/>
          <p:nvPr/>
        </p:nvSpPr>
        <p:spPr>
          <a:xfrm>
            <a:off x="1959832" y="1909915"/>
            <a:ext cx="30224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128 / 6730 (1.9%) rules contain nonessential variables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D2243E-2127-66DB-6213-60666DA1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Some “interesting” findings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CB93B-2C99-027A-201C-017C8C043264}"/>
              </a:ext>
            </a:extLst>
          </p:cNvPr>
          <p:cNvSpPr txBox="1"/>
          <p:nvPr/>
        </p:nvSpPr>
        <p:spPr>
          <a:xfrm>
            <a:off x="5430739" y="6488668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Kadelka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et al. Science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, 2024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95330</TotalTime>
  <Words>3253</Words>
  <Application>Microsoft Macintosh PowerPoint</Application>
  <PresentationFormat>On-screen Show (4:3)</PresentationFormat>
  <Paragraphs>754</Paragraphs>
  <Slides>62</Slides>
  <Notes>22</Notes>
  <HiddenSlides>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Aptos</vt:lpstr>
      <vt:lpstr>Arial</vt:lpstr>
      <vt:lpstr>Calibri</vt:lpstr>
      <vt:lpstr>Courier New</vt:lpstr>
      <vt:lpstr>Wingdings</vt:lpstr>
      <vt:lpstr>Office Theme</vt:lpstr>
      <vt:lpstr>A meta-analysis of expert-curated Boolean gene regulatory network models reveals a number of special structural and dynamical features</vt:lpstr>
      <vt:lpstr>Outline</vt:lpstr>
      <vt:lpstr>Gene regulatory networks</vt:lpstr>
      <vt:lpstr>Structure/Topology</vt:lpstr>
      <vt:lpstr>A meta-analysis of published Boolean GRN models</vt:lpstr>
      <vt:lpstr>A meta-analysis of published Boolean GRN models</vt:lpstr>
      <vt:lpstr>Outline</vt:lpstr>
      <vt:lpstr>Some “interesting” findings</vt:lpstr>
      <vt:lpstr>Some “interesting” findings</vt:lpstr>
      <vt:lpstr>Basic results</vt:lpstr>
      <vt:lpstr>Network motifs</vt:lpstr>
      <vt:lpstr>Number of FFLs</vt:lpstr>
      <vt:lpstr>Number of FFLs</vt:lpstr>
      <vt:lpstr>Number of FFLs</vt:lpstr>
      <vt:lpstr>Number of feedback loops</vt:lpstr>
      <vt:lpstr>Number of feedback loops</vt:lpstr>
      <vt:lpstr>Number of FFL clusters</vt:lpstr>
      <vt:lpstr>Number of FFL clusters</vt:lpstr>
      <vt:lpstr>Outline</vt:lpstr>
      <vt:lpstr>Canalization</vt:lpstr>
      <vt:lpstr>Canalization in embryonal development</vt:lpstr>
      <vt:lpstr>Mathematical definitions of canalization</vt:lpstr>
      <vt:lpstr>Canalizing functions</vt:lpstr>
      <vt:lpstr>Nested canalizing functions (NCFs)</vt:lpstr>
      <vt:lpstr>Stratification of all Boolean functions</vt:lpstr>
      <vt:lpstr>Determining canalizing layers is NP-hard</vt:lpstr>
      <vt:lpstr>Prevalence of canalization</vt:lpstr>
      <vt:lpstr>Prevalence of canalization</vt:lpstr>
      <vt:lpstr>Prevalence of canalization</vt:lpstr>
      <vt:lpstr>Prevalence of canalization</vt:lpstr>
      <vt:lpstr>Mathematical definitions of canalization</vt:lpstr>
      <vt:lpstr>Collective canalization</vt:lpstr>
      <vt:lpstr>Collective canalization</vt:lpstr>
      <vt:lpstr>Collective canalization</vt:lpstr>
      <vt:lpstr>Collective canalization</vt:lpstr>
      <vt:lpstr>Towards a new measure of canalization</vt:lpstr>
      <vt:lpstr>Towards a new measure of canalization</vt:lpstr>
      <vt:lpstr>Towards a new measure of canalization</vt:lpstr>
      <vt:lpstr>Canalizing strength</vt:lpstr>
      <vt:lpstr>Canalizing strength of published  non-canalizing rules</vt:lpstr>
      <vt:lpstr>Logical redundancy:  an alternative measure of collective canalization</vt:lpstr>
      <vt:lpstr>Logical redundancy:  an alternative measure of collective canalization</vt:lpstr>
      <vt:lpstr>Logical redundancy:  an alternative measure of collective canalization</vt:lpstr>
      <vt:lpstr>Published GRN models differ from random models in other ways</vt:lpstr>
      <vt:lpstr>Published GRN models differ from random models in other ways</vt:lpstr>
      <vt:lpstr>Published GRN models differ from random models in other ways</vt:lpstr>
      <vt:lpstr>Published GRN models differ from random models in other ways</vt:lpstr>
      <vt:lpstr>Canalizing inputs and outputs</vt:lpstr>
      <vt:lpstr>Canalizing inputs and outputs</vt:lpstr>
      <vt:lpstr>Outline</vt:lpstr>
      <vt:lpstr>Published GRN models differ from random models in other ways</vt:lpstr>
      <vt:lpstr>Published GRN models differ from random models in other ways</vt:lpstr>
      <vt:lpstr>Canalization explains the high approximability of biological networks</vt:lpstr>
      <vt:lpstr>Canalization explains the high approximability of biological networks</vt:lpstr>
      <vt:lpstr>Canalization explains the high approximability of biological networks</vt:lpstr>
      <vt:lpstr>Criticality conjecture</vt:lpstr>
      <vt:lpstr>Criticality conjecture</vt:lpstr>
      <vt:lpstr>PowerPoint Presentation</vt:lpstr>
      <vt:lpstr>Abundance of insensitive NCFs buffers GRNs from chaotic dynamics</vt:lpstr>
      <vt:lpstr>Abundance of insensitive NCFs buffers GRNs from chaotic dynamics</vt:lpstr>
      <vt:lpstr>Collaborators</vt:lpstr>
      <vt:lpstr>References</vt:lpstr>
    </vt:vector>
  </TitlesOfParts>
  <Company>Uni Zürich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HIV Vaccinology and the Robustness of Gene Regulatory Networks </dc:title>
  <dc:creator>Claus Kadelka</dc:creator>
  <cp:lastModifiedBy>Kadelka, Claus [MATH]</cp:lastModifiedBy>
  <cp:revision>221</cp:revision>
  <dcterms:created xsi:type="dcterms:W3CDTF">2018-01-07T10:32:29Z</dcterms:created>
  <dcterms:modified xsi:type="dcterms:W3CDTF">2025-03-18T15:18:23Z</dcterms:modified>
</cp:coreProperties>
</file>